
<file path=[Content_Types].xml><?xml version="1.0" encoding="utf-8"?>
<Types xmlns="http://schemas.openxmlformats.org/package/2006/content-types">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48" r:id="rId1"/>
    <p:sldMasterId id="2147483760" r:id="rId2"/>
    <p:sldMasterId id="2147483772" r:id="rId3"/>
    <p:sldMasterId id="2147483784" r:id="rId4"/>
    <p:sldMasterId id="2147483796" r:id="rId5"/>
    <p:sldMasterId id="2147483808" r:id="rId6"/>
  </p:sldMasterIdLst>
  <p:notesMasterIdLst>
    <p:notesMasterId r:id="rId41"/>
  </p:notesMasterIdLst>
  <p:sldIdLst>
    <p:sldId id="256" r:id="rId7"/>
    <p:sldId id="257" r:id="rId8"/>
    <p:sldId id="264" r:id="rId9"/>
    <p:sldId id="267" r:id="rId10"/>
    <p:sldId id="268" r:id="rId11"/>
    <p:sldId id="269" r:id="rId12"/>
    <p:sldId id="270" r:id="rId13"/>
    <p:sldId id="265" r:id="rId14"/>
    <p:sldId id="271" r:id="rId15"/>
    <p:sldId id="258" r:id="rId16"/>
    <p:sldId id="259" r:id="rId17"/>
    <p:sldId id="262" r:id="rId18"/>
    <p:sldId id="266" r:id="rId19"/>
    <p:sldId id="273" r:id="rId20"/>
    <p:sldId id="263" r:id="rId21"/>
    <p:sldId id="274" r:id="rId22"/>
    <p:sldId id="275" r:id="rId23"/>
    <p:sldId id="276" r:id="rId24"/>
    <p:sldId id="277" r:id="rId25"/>
    <p:sldId id="278" r:id="rId26"/>
    <p:sldId id="282" r:id="rId27"/>
    <p:sldId id="281" r:id="rId28"/>
    <p:sldId id="280" r:id="rId29"/>
    <p:sldId id="284" r:id="rId30"/>
    <p:sldId id="285" r:id="rId31"/>
    <p:sldId id="286" r:id="rId32"/>
    <p:sldId id="287" r:id="rId33"/>
    <p:sldId id="288" r:id="rId34"/>
    <p:sldId id="289" r:id="rId35"/>
    <p:sldId id="290" r:id="rId36"/>
    <p:sldId id="291" r:id="rId37"/>
    <p:sldId id="292" r:id="rId38"/>
    <p:sldId id="293" r:id="rId39"/>
    <p:sldId id="294" r:id="rId40"/>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59" d="100"/>
          <a:sy n="59" d="100"/>
        </p:scale>
        <p:origin x="84" y="4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54C8DC59-DA11-4BEF-A4AB-207215174AFC}" type="datetimeFigureOut">
              <a:rPr lang="en-US" smtClean="0"/>
              <a:t>11/23/2016</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BFAD5BC6-8A04-4D35-A800-C741ACBA636F}" type="slidenum">
              <a:rPr lang="en-US" smtClean="0"/>
              <a:t>‹#›</a:t>
            </a:fld>
            <a:endParaRPr lang="en-US"/>
          </a:p>
        </p:txBody>
      </p:sp>
    </p:spTree>
    <p:extLst>
      <p:ext uri="{BB962C8B-B14F-4D97-AF65-F5344CB8AC3E}">
        <p14:creationId xmlns:p14="http://schemas.microsoft.com/office/powerpoint/2010/main" val="4053277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JUNE 22, 2016</a:t>
            </a:r>
            <a:endParaRPr lang="en-US" dirty="0"/>
          </a:p>
        </p:txBody>
      </p:sp>
      <p:sp>
        <p:nvSpPr>
          <p:cNvPr id="4" name="Slide Number Placeholder 3"/>
          <p:cNvSpPr>
            <a:spLocks noGrp="1"/>
          </p:cNvSpPr>
          <p:nvPr>
            <p:ph type="sldNum" sz="quarter" idx="10"/>
          </p:nvPr>
        </p:nvSpPr>
        <p:spPr/>
        <p:txBody>
          <a:bodyPr/>
          <a:lstStyle/>
          <a:p>
            <a:fld id="{BFAD5BC6-8A04-4D35-A800-C741ACBA636F}" type="slidenum">
              <a:rPr lang="en-US" smtClean="0"/>
              <a:t>1</a:t>
            </a:fld>
            <a:endParaRPr lang="en-US"/>
          </a:p>
        </p:txBody>
      </p:sp>
    </p:spTree>
    <p:extLst>
      <p:ext uri="{BB962C8B-B14F-4D97-AF65-F5344CB8AC3E}">
        <p14:creationId xmlns:p14="http://schemas.microsoft.com/office/powerpoint/2010/main" val="2485376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EXHIBIT</a:t>
            </a:r>
            <a:r>
              <a:rPr lang="en-US" baseline="0" dirty="0" smtClean="0"/>
              <a:t> D-7</a:t>
            </a:r>
            <a:endParaRPr lang="en-US" dirty="0"/>
          </a:p>
        </p:txBody>
      </p:sp>
      <p:sp>
        <p:nvSpPr>
          <p:cNvPr id="4" name="Slide Number Placeholder 3"/>
          <p:cNvSpPr>
            <a:spLocks noGrp="1"/>
          </p:cNvSpPr>
          <p:nvPr>
            <p:ph type="sldNum" sz="quarter" idx="10"/>
          </p:nvPr>
        </p:nvSpPr>
        <p:spPr/>
        <p:txBody>
          <a:bodyPr/>
          <a:lstStyle/>
          <a:p>
            <a:fld id="{BFAD5BC6-8A04-4D35-A800-C741ACBA636F}" type="slidenum">
              <a:rPr lang="en-US" smtClean="0"/>
              <a:t>10</a:t>
            </a:fld>
            <a:endParaRPr lang="en-US"/>
          </a:p>
        </p:txBody>
      </p:sp>
    </p:spTree>
    <p:extLst>
      <p:ext uri="{BB962C8B-B14F-4D97-AF65-F5344CB8AC3E}">
        <p14:creationId xmlns:p14="http://schemas.microsoft.com/office/powerpoint/2010/main" val="3036451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EXHIBIT D-8 PAGE 1 OF 2</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FAD5BC6-8A04-4D35-A800-C741ACBA636F}" type="slidenum">
              <a:rPr lang="en-US" smtClean="0"/>
              <a:t>11</a:t>
            </a:fld>
            <a:endParaRPr lang="en-US"/>
          </a:p>
        </p:txBody>
      </p:sp>
    </p:spTree>
    <p:extLst>
      <p:ext uri="{BB962C8B-B14F-4D97-AF65-F5344CB8AC3E}">
        <p14:creationId xmlns:p14="http://schemas.microsoft.com/office/powerpoint/2010/main" val="1752709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EXHIBIT D-</a:t>
            </a:r>
            <a:r>
              <a:rPr lang="en-US" baseline="0" dirty="0" smtClean="0"/>
              <a:t>8 PAGE 2 OF 2</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FAD5BC6-8A04-4D35-A800-C741ACBA636F}" type="slidenum">
              <a:rPr lang="en-US" smtClean="0"/>
              <a:t>12</a:t>
            </a:fld>
            <a:endParaRPr lang="en-US"/>
          </a:p>
        </p:txBody>
      </p:sp>
    </p:spTree>
    <p:extLst>
      <p:ext uri="{BB962C8B-B14F-4D97-AF65-F5344CB8AC3E}">
        <p14:creationId xmlns:p14="http://schemas.microsoft.com/office/powerpoint/2010/main" val="2306772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EXHIBIT D-9.  ¹In</a:t>
            </a:r>
            <a:r>
              <a:rPr lang="en-US" baseline="0" dirty="0" smtClean="0"/>
              <a:t> 2014 Spill Shield provided a bid for oil containment equipment approx. $35,000.  Then the annexation was remanded.  City then applied to Homeland Security in July 2014. </a:t>
            </a:r>
            <a:endParaRPr lang="en-US" dirty="0"/>
          </a:p>
        </p:txBody>
      </p:sp>
      <p:sp>
        <p:nvSpPr>
          <p:cNvPr id="4" name="Slide Number Placeholder 3"/>
          <p:cNvSpPr>
            <a:spLocks noGrp="1"/>
          </p:cNvSpPr>
          <p:nvPr>
            <p:ph type="sldNum" sz="quarter" idx="10"/>
          </p:nvPr>
        </p:nvSpPr>
        <p:spPr/>
        <p:txBody>
          <a:bodyPr/>
          <a:lstStyle/>
          <a:p>
            <a:fld id="{BFAD5BC6-8A04-4D35-A800-C741ACBA636F}" type="slidenum">
              <a:rPr lang="en-US" smtClean="0"/>
              <a:t>13</a:t>
            </a:fld>
            <a:endParaRPr lang="en-US"/>
          </a:p>
        </p:txBody>
      </p:sp>
    </p:spTree>
    <p:extLst>
      <p:ext uri="{BB962C8B-B14F-4D97-AF65-F5344CB8AC3E}">
        <p14:creationId xmlns:p14="http://schemas.microsoft.com/office/powerpoint/2010/main" val="3316780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EXHIBIT</a:t>
            </a:r>
            <a:r>
              <a:rPr lang="en-US" baseline="0" dirty="0" smtClean="0"/>
              <a:t> D-10</a:t>
            </a:r>
          </a:p>
          <a:p>
            <a:endParaRPr lang="en-US" dirty="0"/>
          </a:p>
        </p:txBody>
      </p:sp>
      <p:sp>
        <p:nvSpPr>
          <p:cNvPr id="4" name="Slide Number Placeholder 3"/>
          <p:cNvSpPr>
            <a:spLocks noGrp="1"/>
          </p:cNvSpPr>
          <p:nvPr>
            <p:ph type="sldNum" sz="quarter" idx="10"/>
          </p:nvPr>
        </p:nvSpPr>
        <p:spPr/>
        <p:txBody>
          <a:bodyPr/>
          <a:lstStyle/>
          <a:p>
            <a:fld id="{BFAD5BC6-8A04-4D35-A800-C741ACBA636F}" type="slidenum">
              <a:rPr lang="en-US" smtClean="0"/>
              <a:t>14</a:t>
            </a:fld>
            <a:endParaRPr lang="en-US"/>
          </a:p>
        </p:txBody>
      </p:sp>
    </p:spTree>
    <p:extLst>
      <p:ext uri="{BB962C8B-B14F-4D97-AF65-F5344CB8AC3E}">
        <p14:creationId xmlns:p14="http://schemas.microsoft.com/office/powerpoint/2010/main" val="1673121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EXHIBIT</a:t>
            </a:r>
            <a:r>
              <a:rPr lang="en-US" baseline="0" dirty="0" smtClean="0"/>
              <a:t> D-11</a:t>
            </a:r>
          </a:p>
          <a:p>
            <a:endParaRPr lang="en-US" dirty="0"/>
          </a:p>
        </p:txBody>
      </p:sp>
      <p:sp>
        <p:nvSpPr>
          <p:cNvPr id="4" name="Slide Number Placeholder 3"/>
          <p:cNvSpPr>
            <a:spLocks noGrp="1"/>
          </p:cNvSpPr>
          <p:nvPr>
            <p:ph type="sldNum" sz="quarter" idx="10"/>
          </p:nvPr>
        </p:nvSpPr>
        <p:spPr/>
        <p:txBody>
          <a:bodyPr/>
          <a:lstStyle/>
          <a:p>
            <a:fld id="{BFAD5BC6-8A04-4D35-A800-C741ACBA636F}" type="slidenum">
              <a:rPr lang="en-US" smtClean="0"/>
              <a:t>15</a:t>
            </a:fld>
            <a:endParaRPr lang="en-US"/>
          </a:p>
        </p:txBody>
      </p:sp>
    </p:spTree>
    <p:extLst>
      <p:ext uri="{BB962C8B-B14F-4D97-AF65-F5344CB8AC3E}">
        <p14:creationId xmlns:p14="http://schemas.microsoft.com/office/powerpoint/2010/main" val="3045330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EXHIBIT D-13</a:t>
            </a:r>
            <a:endParaRPr lang="en-US"/>
          </a:p>
        </p:txBody>
      </p:sp>
      <p:sp>
        <p:nvSpPr>
          <p:cNvPr id="4" name="Slide Number Placeholder 3"/>
          <p:cNvSpPr>
            <a:spLocks noGrp="1"/>
          </p:cNvSpPr>
          <p:nvPr>
            <p:ph type="sldNum" sz="quarter" idx="10"/>
          </p:nvPr>
        </p:nvSpPr>
        <p:spPr/>
        <p:txBody>
          <a:bodyPr/>
          <a:lstStyle/>
          <a:p>
            <a:fld id="{BFAD5BC6-8A04-4D35-A800-C741ACBA636F}" type="slidenum">
              <a:rPr lang="en-US" smtClean="0"/>
              <a:t>16</a:t>
            </a:fld>
            <a:endParaRPr lang="en-US"/>
          </a:p>
        </p:txBody>
      </p:sp>
    </p:spTree>
    <p:extLst>
      <p:ext uri="{BB962C8B-B14F-4D97-AF65-F5344CB8AC3E}">
        <p14:creationId xmlns:p14="http://schemas.microsoft.com/office/powerpoint/2010/main" val="3683489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EXHIBIT D-14</a:t>
            </a:r>
            <a:endParaRPr lang="en-US" dirty="0"/>
          </a:p>
        </p:txBody>
      </p:sp>
      <p:sp>
        <p:nvSpPr>
          <p:cNvPr id="4" name="Slide Number Placeholder 3"/>
          <p:cNvSpPr>
            <a:spLocks noGrp="1"/>
          </p:cNvSpPr>
          <p:nvPr>
            <p:ph type="sldNum" sz="quarter" idx="10"/>
          </p:nvPr>
        </p:nvSpPr>
        <p:spPr/>
        <p:txBody>
          <a:bodyPr/>
          <a:lstStyle/>
          <a:p>
            <a:fld id="{BFAD5BC6-8A04-4D35-A800-C741ACBA636F}" type="slidenum">
              <a:rPr lang="en-US" smtClean="0"/>
              <a:t>17</a:t>
            </a:fld>
            <a:endParaRPr lang="en-US"/>
          </a:p>
        </p:txBody>
      </p:sp>
    </p:spTree>
    <p:extLst>
      <p:ext uri="{BB962C8B-B14F-4D97-AF65-F5344CB8AC3E}">
        <p14:creationId xmlns:p14="http://schemas.microsoft.com/office/powerpoint/2010/main" val="3807677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EXHIBIT D-15</a:t>
            </a:r>
            <a:endParaRPr lang="en-US" dirty="0"/>
          </a:p>
        </p:txBody>
      </p:sp>
      <p:sp>
        <p:nvSpPr>
          <p:cNvPr id="4" name="Slide Number Placeholder 3"/>
          <p:cNvSpPr>
            <a:spLocks noGrp="1"/>
          </p:cNvSpPr>
          <p:nvPr>
            <p:ph type="sldNum" sz="quarter" idx="10"/>
          </p:nvPr>
        </p:nvSpPr>
        <p:spPr/>
        <p:txBody>
          <a:bodyPr/>
          <a:lstStyle/>
          <a:p>
            <a:fld id="{BFAD5BC6-8A04-4D35-A800-C741ACBA636F}" type="slidenum">
              <a:rPr lang="en-US" smtClean="0"/>
              <a:t>18</a:t>
            </a:fld>
            <a:endParaRPr lang="en-US"/>
          </a:p>
        </p:txBody>
      </p:sp>
    </p:spTree>
    <p:extLst>
      <p:ext uri="{BB962C8B-B14F-4D97-AF65-F5344CB8AC3E}">
        <p14:creationId xmlns:p14="http://schemas.microsoft.com/office/powerpoint/2010/main" val="2636508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EXHIBIT D-16</a:t>
            </a:r>
            <a:endParaRPr lang="en-US" dirty="0"/>
          </a:p>
        </p:txBody>
      </p:sp>
      <p:sp>
        <p:nvSpPr>
          <p:cNvPr id="4" name="Slide Number Placeholder 3"/>
          <p:cNvSpPr>
            <a:spLocks noGrp="1"/>
          </p:cNvSpPr>
          <p:nvPr>
            <p:ph type="sldNum" sz="quarter" idx="10"/>
          </p:nvPr>
        </p:nvSpPr>
        <p:spPr/>
        <p:txBody>
          <a:bodyPr/>
          <a:lstStyle/>
          <a:p>
            <a:fld id="{BFAD5BC6-8A04-4D35-A800-C741ACBA636F}" type="slidenum">
              <a:rPr lang="en-US" smtClean="0"/>
              <a:t>19</a:t>
            </a:fld>
            <a:endParaRPr lang="en-US"/>
          </a:p>
        </p:txBody>
      </p:sp>
    </p:spTree>
    <p:extLst>
      <p:ext uri="{BB962C8B-B14F-4D97-AF65-F5344CB8AC3E}">
        <p14:creationId xmlns:p14="http://schemas.microsoft.com/office/powerpoint/2010/main" val="1536874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EXHIBIT D-1</a:t>
            </a:r>
          </a:p>
          <a:p>
            <a:endParaRPr lang="en-US" dirty="0"/>
          </a:p>
        </p:txBody>
      </p:sp>
      <p:sp>
        <p:nvSpPr>
          <p:cNvPr id="4" name="Slide Number Placeholder 3"/>
          <p:cNvSpPr>
            <a:spLocks noGrp="1"/>
          </p:cNvSpPr>
          <p:nvPr>
            <p:ph type="sldNum" sz="quarter" idx="10"/>
          </p:nvPr>
        </p:nvSpPr>
        <p:spPr/>
        <p:txBody>
          <a:bodyPr/>
          <a:lstStyle/>
          <a:p>
            <a:fld id="{BFAD5BC6-8A04-4D35-A800-C741ACBA636F}" type="slidenum">
              <a:rPr lang="en-US" smtClean="0"/>
              <a:t>2</a:t>
            </a:fld>
            <a:endParaRPr lang="en-US"/>
          </a:p>
        </p:txBody>
      </p:sp>
    </p:spTree>
    <p:extLst>
      <p:ext uri="{BB962C8B-B14F-4D97-AF65-F5344CB8AC3E}">
        <p14:creationId xmlns:p14="http://schemas.microsoft.com/office/powerpoint/2010/main" val="2897757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EXHIBIT D-17</a:t>
            </a:r>
            <a:endParaRPr lang="en-US" dirty="0"/>
          </a:p>
        </p:txBody>
      </p:sp>
      <p:sp>
        <p:nvSpPr>
          <p:cNvPr id="4" name="Slide Number Placeholder 3"/>
          <p:cNvSpPr>
            <a:spLocks noGrp="1"/>
          </p:cNvSpPr>
          <p:nvPr>
            <p:ph type="sldNum" sz="quarter" idx="10"/>
          </p:nvPr>
        </p:nvSpPr>
        <p:spPr/>
        <p:txBody>
          <a:bodyPr/>
          <a:lstStyle/>
          <a:p>
            <a:fld id="{BFAD5BC6-8A04-4D35-A800-C741ACBA636F}" type="slidenum">
              <a:rPr lang="en-US" smtClean="0"/>
              <a:t>20</a:t>
            </a:fld>
            <a:endParaRPr lang="en-US"/>
          </a:p>
        </p:txBody>
      </p:sp>
    </p:spTree>
    <p:extLst>
      <p:ext uri="{BB962C8B-B14F-4D97-AF65-F5344CB8AC3E}">
        <p14:creationId xmlns:p14="http://schemas.microsoft.com/office/powerpoint/2010/main" val="2346470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44FFDD-7FD9-4C80-B094-E34DA95AB71B}" type="slidenum">
              <a:rPr lang="en-US">
                <a:solidFill>
                  <a:srgbClr val="000000"/>
                </a:solidFill>
              </a:rPr>
              <a:pPr/>
              <a:t>24</a:t>
            </a:fld>
            <a:endParaRPr lang="en-US" dirty="0">
              <a:solidFill>
                <a:srgbClr val="000000"/>
              </a:solidFill>
            </a:endParaRPr>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5595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EXHIBIT</a:t>
            </a:r>
            <a:r>
              <a:rPr lang="en-US" baseline="0" dirty="0" smtClean="0"/>
              <a:t> D-2</a:t>
            </a:r>
          </a:p>
          <a:p>
            <a:endParaRPr lang="en-US" dirty="0"/>
          </a:p>
        </p:txBody>
      </p:sp>
      <p:sp>
        <p:nvSpPr>
          <p:cNvPr id="4" name="Slide Number Placeholder 3"/>
          <p:cNvSpPr>
            <a:spLocks noGrp="1"/>
          </p:cNvSpPr>
          <p:nvPr>
            <p:ph type="sldNum" sz="quarter" idx="10"/>
          </p:nvPr>
        </p:nvSpPr>
        <p:spPr/>
        <p:txBody>
          <a:bodyPr/>
          <a:lstStyle/>
          <a:p>
            <a:fld id="{BFAD5BC6-8A04-4D35-A800-C741ACBA636F}" type="slidenum">
              <a:rPr lang="en-US" smtClean="0"/>
              <a:t>3</a:t>
            </a:fld>
            <a:endParaRPr lang="en-US"/>
          </a:p>
        </p:txBody>
      </p:sp>
    </p:spTree>
    <p:extLst>
      <p:ext uri="{BB962C8B-B14F-4D97-AF65-F5344CB8AC3E}">
        <p14:creationId xmlns:p14="http://schemas.microsoft.com/office/powerpoint/2010/main" val="459035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EXHIBIT</a:t>
            </a:r>
            <a:r>
              <a:rPr lang="en-US" baseline="0" dirty="0" smtClean="0"/>
              <a:t> D-3 PAGE 1 OF 4</a:t>
            </a:r>
          </a:p>
          <a:p>
            <a:endParaRPr lang="en-US" dirty="0"/>
          </a:p>
        </p:txBody>
      </p:sp>
      <p:sp>
        <p:nvSpPr>
          <p:cNvPr id="4" name="Slide Number Placeholder 3"/>
          <p:cNvSpPr>
            <a:spLocks noGrp="1"/>
          </p:cNvSpPr>
          <p:nvPr>
            <p:ph type="sldNum" sz="quarter" idx="10"/>
          </p:nvPr>
        </p:nvSpPr>
        <p:spPr/>
        <p:txBody>
          <a:bodyPr/>
          <a:lstStyle/>
          <a:p>
            <a:fld id="{BFAD5BC6-8A04-4D35-A800-C741ACBA636F}" type="slidenum">
              <a:rPr lang="en-US" smtClean="0"/>
              <a:t>4</a:t>
            </a:fld>
            <a:endParaRPr lang="en-US"/>
          </a:p>
        </p:txBody>
      </p:sp>
    </p:spTree>
    <p:extLst>
      <p:ext uri="{BB962C8B-B14F-4D97-AF65-F5344CB8AC3E}">
        <p14:creationId xmlns:p14="http://schemas.microsoft.com/office/powerpoint/2010/main" val="1365811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EXHIBIT</a:t>
            </a:r>
            <a:r>
              <a:rPr lang="en-US" baseline="0" dirty="0" smtClean="0"/>
              <a:t> D-3 PAGE 2 OF 4</a:t>
            </a:r>
            <a:endParaRPr lang="en-US" dirty="0"/>
          </a:p>
        </p:txBody>
      </p:sp>
      <p:sp>
        <p:nvSpPr>
          <p:cNvPr id="4" name="Slide Number Placeholder 3"/>
          <p:cNvSpPr>
            <a:spLocks noGrp="1"/>
          </p:cNvSpPr>
          <p:nvPr>
            <p:ph type="sldNum" sz="quarter" idx="10"/>
          </p:nvPr>
        </p:nvSpPr>
        <p:spPr/>
        <p:txBody>
          <a:bodyPr/>
          <a:lstStyle/>
          <a:p>
            <a:fld id="{BFAD5BC6-8A04-4D35-A800-C741ACBA636F}" type="slidenum">
              <a:rPr lang="en-US" smtClean="0"/>
              <a:t>5</a:t>
            </a:fld>
            <a:endParaRPr lang="en-US"/>
          </a:p>
        </p:txBody>
      </p:sp>
    </p:spTree>
    <p:extLst>
      <p:ext uri="{BB962C8B-B14F-4D97-AF65-F5344CB8AC3E}">
        <p14:creationId xmlns:p14="http://schemas.microsoft.com/office/powerpoint/2010/main" val="2265119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EXHIBIT</a:t>
            </a:r>
            <a:r>
              <a:rPr lang="en-US" baseline="0" dirty="0" smtClean="0"/>
              <a:t> D-3 PAGE 3 OF 4</a:t>
            </a:r>
            <a:endParaRPr lang="en-US" dirty="0"/>
          </a:p>
        </p:txBody>
      </p:sp>
      <p:sp>
        <p:nvSpPr>
          <p:cNvPr id="4" name="Slide Number Placeholder 3"/>
          <p:cNvSpPr>
            <a:spLocks noGrp="1"/>
          </p:cNvSpPr>
          <p:nvPr>
            <p:ph type="sldNum" sz="quarter" idx="10"/>
          </p:nvPr>
        </p:nvSpPr>
        <p:spPr/>
        <p:txBody>
          <a:bodyPr/>
          <a:lstStyle/>
          <a:p>
            <a:fld id="{BFAD5BC6-8A04-4D35-A800-C741ACBA636F}" type="slidenum">
              <a:rPr lang="en-US" smtClean="0"/>
              <a:t>6</a:t>
            </a:fld>
            <a:endParaRPr lang="en-US"/>
          </a:p>
        </p:txBody>
      </p:sp>
    </p:spTree>
    <p:extLst>
      <p:ext uri="{BB962C8B-B14F-4D97-AF65-F5344CB8AC3E}">
        <p14:creationId xmlns:p14="http://schemas.microsoft.com/office/powerpoint/2010/main" val="1903911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EXHIBIT </a:t>
            </a:r>
            <a:r>
              <a:rPr lang="en-US" dirty="0" smtClean="0"/>
              <a:t>D-3 PAGE 4 OF 4</a:t>
            </a:r>
            <a:endParaRPr lang="en-US" dirty="0"/>
          </a:p>
        </p:txBody>
      </p:sp>
      <p:sp>
        <p:nvSpPr>
          <p:cNvPr id="4" name="Slide Number Placeholder 3"/>
          <p:cNvSpPr>
            <a:spLocks noGrp="1"/>
          </p:cNvSpPr>
          <p:nvPr>
            <p:ph type="sldNum" sz="quarter" idx="10"/>
          </p:nvPr>
        </p:nvSpPr>
        <p:spPr/>
        <p:txBody>
          <a:bodyPr/>
          <a:lstStyle/>
          <a:p>
            <a:fld id="{BFAD5BC6-8A04-4D35-A800-C741ACBA636F}" type="slidenum">
              <a:rPr lang="en-US" smtClean="0"/>
              <a:t>7</a:t>
            </a:fld>
            <a:endParaRPr lang="en-US"/>
          </a:p>
        </p:txBody>
      </p:sp>
    </p:spTree>
    <p:extLst>
      <p:ext uri="{BB962C8B-B14F-4D97-AF65-F5344CB8AC3E}">
        <p14:creationId xmlns:p14="http://schemas.microsoft.com/office/powerpoint/2010/main" val="2656581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EXHIBIT</a:t>
            </a:r>
            <a:r>
              <a:rPr lang="en-US" baseline="0" dirty="0" smtClean="0"/>
              <a:t> D-2 Page 1 of 2</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FAD5BC6-8A04-4D35-A800-C741ACBA636F}" type="slidenum">
              <a:rPr lang="en-US" smtClean="0"/>
              <a:t>8</a:t>
            </a:fld>
            <a:endParaRPr lang="en-US"/>
          </a:p>
        </p:txBody>
      </p:sp>
    </p:spTree>
    <p:extLst>
      <p:ext uri="{BB962C8B-B14F-4D97-AF65-F5344CB8AC3E}">
        <p14:creationId xmlns:p14="http://schemas.microsoft.com/office/powerpoint/2010/main" val="2515920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EXHIBIT D-4 PAGE 2 OF 2</a:t>
            </a:r>
          </a:p>
          <a:p>
            <a:endParaRPr lang="en-US" dirty="0"/>
          </a:p>
        </p:txBody>
      </p:sp>
      <p:sp>
        <p:nvSpPr>
          <p:cNvPr id="4" name="Slide Number Placeholder 3"/>
          <p:cNvSpPr>
            <a:spLocks noGrp="1"/>
          </p:cNvSpPr>
          <p:nvPr>
            <p:ph type="sldNum" sz="quarter" idx="10"/>
          </p:nvPr>
        </p:nvSpPr>
        <p:spPr/>
        <p:txBody>
          <a:bodyPr/>
          <a:lstStyle/>
          <a:p>
            <a:fld id="{BFAD5BC6-8A04-4D35-A800-C741ACBA636F}" type="slidenum">
              <a:rPr lang="en-US" smtClean="0"/>
              <a:t>9</a:t>
            </a:fld>
            <a:endParaRPr lang="en-US"/>
          </a:p>
        </p:txBody>
      </p:sp>
    </p:spTree>
    <p:extLst>
      <p:ext uri="{BB962C8B-B14F-4D97-AF65-F5344CB8AC3E}">
        <p14:creationId xmlns:p14="http://schemas.microsoft.com/office/powerpoint/2010/main" val="3083580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A8F8CC-39C9-47AD-9B81-EE643CAFB954}" type="datetimeFigureOut">
              <a:rPr lang="en-US" smtClean="0"/>
              <a:t>11/23/2016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7756B0-5BE2-4C5F-9820-598AF38369F6}" type="slidenum">
              <a:rPr lang="en-US" smtClean="0"/>
              <a:t>‹#›</a:t>
            </a:fld>
            <a:endParaRPr lang="en-US"/>
          </a:p>
        </p:txBody>
      </p:sp>
    </p:spTree>
    <p:extLst>
      <p:ext uri="{BB962C8B-B14F-4D97-AF65-F5344CB8AC3E}">
        <p14:creationId xmlns:p14="http://schemas.microsoft.com/office/powerpoint/2010/main" val="2205796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A8F8CC-39C9-47AD-9B81-EE643CAFB954}" type="datetimeFigureOut">
              <a:rPr lang="en-US" smtClean="0"/>
              <a:t>11/23/2016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7756B0-5BE2-4C5F-9820-598AF38369F6}" type="slidenum">
              <a:rPr lang="en-US" smtClean="0"/>
              <a:t>‹#›</a:t>
            </a:fld>
            <a:endParaRPr lang="en-US"/>
          </a:p>
        </p:txBody>
      </p:sp>
    </p:spTree>
    <p:extLst>
      <p:ext uri="{BB962C8B-B14F-4D97-AF65-F5344CB8AC3E}">
        <p14:creationId xmlns:p14="http://schemas.microsoft.com/office/powerpoint/2010/main" val="39815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A8F8CC-39C9-47AD-9B81-EE643CAFB954}" type="datetimeFigureOut">
              <a:rPr lang="en-US" smtClean="0"/>
              <a:t>11/23/2016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7756B0-5BE2-4C5F-9820-598AF38369F6}" type="slidenum">
              <a:rPr lang="en-US" smtClean="0"/>
              <a:t>‹#›</a:t>
            </a:fld>
            <a:endParaRPr lang="en-US"/>
          </a:p>
        </p:txBody>
      </p:sp>
    </p:spTree>
    <p:extLst>
      <p:ext uri="{BB962C8B-B14F-4D97-AF65-F5344CB8AC3E}">
        <p14:creationId xmlns:p14="http://schemas.microsoft.com/office/powerpoint/2010/main" val="4062357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2" name="Title 1"/>
          <p:cNvSpPr>
            <a:spLocks noGrp="1"/>
          </p:cNvSpPr>
          <p:nvPr>
            <p:ph type="ctrTitle"/>
          </p:nvPr>
        </p:nvSpPr>
        <p:spPr>
          <a:xfrm rot="19140000">
            <a:off x="1089484" y="1730403"/>
            <a:ext cx="7531497"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616370" y="2470926"/>
            <a:ext cx="8681508"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14B45-D922-4688-951D-112D43863C72}" type="slidenum">
              <a:rPr lang="en-US" smtClean="0"/>
              <a:pPr/>
              <a:t>‹#›</a:t>
            </a:fld>
            <a:endParaRPr lang="en-US"/>
          </a:p>
        </p:txBody>
      </p:sp>
    </p:spTree>
    <p:extLst>
      <p:ext uri="{BB962C8B-B14F-4D97-AF65-F5344CB8AC3E}">
        <p14:creationId xmlns:p14="http://schemas.microsoft.com/office/powerpoint/2010/main" val="4180285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C1B41-6072-4D21-B7F7-5531DA0AF4C2}" type="slidenum">
              <a:rPr lang="en-US" smtClean="0"/>
              <a:pPr/>
              <a:t>‹#›</a:t>
            </a:fld>
            <a:endParaRPr lang="en-US"/>
          </a:p>
        </p:txBody>
      </p:sp>
    </p:spTree>
    <p:extLst>
      <p:ext uri="{BB962C8B-B14F-4D97-AF65-F5344CB8AC3E}">
        <p14:creationId xmlns:p14="http://schemas.microsoft.com/office/powerpoint/2010/main" val="1571486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7" name="Right Triangle 6"/>
          <p:cNvSpPr/>
          <p:nvPr/>
        </p:nvSpPr>
        <p:spPr>
          <a:xfrm>
            <a:off x="1" y="2647950"/>
            <a:ext cx="476250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2" name="Title 1"/>
          <p:cNvSpPr>
            <a:spLocks noGrp="1"/>
          </p:cNvSpPr>
          <p:nvPr>
            <p:ph type="title"/>
          </p:nvPr>
        </p:nvSpPr>
        <p:spPr>
          <a:xfrm rot="19140000">
            <a:off x="1092532" y="1726738"/>
            <a:ext cx="7534656"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621536" y="2468304"/>
            <a:ext cx="8680704"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20B3B-D404-4155-969A-DFD4AD0A7473}" type="slidenum">
              <a:rPr lang="en-US" smtClean="0"/>
              <a:pPr/>
              <a:t>‹#›</a:t>
            </a:fld>
            <a:endParaRPr lang="en-US"/>
          </a:p>
        </p:txBody>
      </p:sp>
    </p:spTree>
    <p:extLst>
      <p:ext uri="{BB962C8B-B14F-4D97-AF65-F5344CB8AC3E}">
        <p14:creationId xmlns:p14="http://schemas.microsoft.com/office/powerpoint/2010/main" val="1978940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0"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6688"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AD030-7D7D-446A-B98F-749E1A8A23B0}"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08456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97280"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1092200"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6688"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6266688"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E2354B-327A-40BC-9767-649487AB6CD5}" type="slidenum">
              <a:rPr lang="en-US" smtClean="0"/>
              <a:pPr/>
              <a:t>‹#›</a:t>
            </a:fld>
            <a:endParaRPr lang="en-US"/>
          </a:p>
        </p:txBody>
      </p:sp>
    </p:spTree>
    <p:extLst>
      <p:ext uri="{BB962C8B-B14F-4D97-AF65-F5344CB8AC3E}">
        <p14:creationId xmlns:p14="http://schemas.microsoft.com/office/powerpoint/2010/main" val="1922838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0A921D-5273-471D-8EE2-7DAA0A61458B}" type="slidenum">
              <a:rPr lang="en-US" smtClean="0"/>
              <a:pPr/>
              <a:t>‹#›</a:t>
            </a:fld>
            <a:endParaRPr lang="en-US"/>
          </a:p>
        </p:txBody>
      </p:sp>
    </p:spTree>
    <p:extLst>
      <p:ext uri="{BB962C8B-B14F-4D97-AF65-F5344CB8AC3E}">
        <p14:creationId xmlns:p14="http://schemas.microsoft.com/office/powerpoint/2010/main" val="1761556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8F0BC5-B93C-4A94-BE44-E4F6D69CE1A0}" type="slidenum">
              <a:rPr lang="en-US" smtClean="0"/>
              <a:pPr/>
              <a:t>‹#›</a:t>
            </a:fld>
            <a:endParaRPr lang="en-US"/>
          </a:p>
        </p:txBody>
      </p:sp>
    </p:spTree>
    <p:extLst>
      <p:ext uri="{BB962C8B-B14F-4D97-AF65-F5344CB8AC3E}">
        <p14:creationId xmlns:p14="http://schemas.microsoft.com/office/powerpoint/2010/main" val="3268695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18" name="Right Triangle 17"/>
          <p:cNvSpPr/>
          <p:nvPr/>
        </p:nvSpPr>
        <p:spPr>
          <a:xfrm rot="5400000">
            <a:off x="1720852" y="-1720850"/>
            <a:ext cx="6858000" cy="10299704"/>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srgbClr val="FFFFFF"/>
              </a:solidFill>
            </a:endParaRPr>
          </a:p>
        </p:txBody>
      </p:sp>
      <p:sp>
        <p:nvSpPr>
          <p:cNvPr id="2" name="Title 1"/>
          <p:cNvSpPr>
            <a:spLocks noGrp="1"/>
          </p:cNvSpPr>
          <p:nvPr>
            <p:ph type="title"/>
          </p:nvPr>
        </p:nvSpPr>
        <p:spPr>
          <a:xfrm rot="19140000">
            <a:off x="1046573" y="1576104"/>
            <a:ext cx="694944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6332737" y="2618913"/>
            <a:ext cx="507703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730605" y="2253385"/>
            <a:ext cx="7726347"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D51B2118-0027-4815-8B25-22490ED5FCB2}" type="slidenum">
              <a:rPr lang="en-US" smtClean="0">
                <a:solidFill>
                  <a:srgbClr val="434342"/>
                </a:solidFill>
              </a:rPr>
              <a:pPr/>
              <a:t>‹#›</a:t>
            </a:fld>
            <a:endParaRPr lang="en-US">
              <a:solidFill>
                <a:srgbClr val="434342"/>
              </a:solidFill>
            </a:endParaRPr>
          </a:p>
        </p:txBody>
      </p:sp>
    </p:spTree>
    <p:extLst>
      <p:ext uri="{BB962C8B-B14F-4D97-AF65-F5344CB8AC3E}">
        <p14:creationId xmlns:p14="http://schemas.microsoft.com/office/powerpoint/2010/main" val="187434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A8F8CC-39C9-47AD-9B81-EE643CAFB954}" type="datetimeFigureOut">
              <a:rPr lang="en-US" smtClean="0"/>
              <a:t>11/23/2016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7756B0-5BE2-4C5F-9820-598AF38369F6}" type="slidenum">
              <a:rPr lang="en-US" smtClean="0"/>
              <a:t>‹#›</a:t>
            </a:fld>
            <a:endParaRPr lang="en-US"/>
          </a:p>
        </p:txBody>
      </p:sp>
    </p:spTree>
    <p:extLst>
      <p:ext uri="{BB962C8B-B14F-4D97-AF65-F5344CB8AC3E}">
        <p14:creationId xmlns:p14="http://schemas.microsoft.com/office/powerpoint/2010/main" val="1881602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5101" y="0"/>
            <a:ext cx="9486900"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10" name="Freeform 9"/>
          <p:cNvSpPr/>
          <p:nvPr/>
        </p:nvSpPr>
        <p:spPr>
          <a:xfrm>
            <a:off x="1" y="5048250"/>
            <a:ext cx="476250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2" name="Title 1"/>
          <p:cNvSpPr>
            <a:spLocks noGrp="1"/>
          </p:cNvSpPr>
          <p:nvPr>
            <p:ph type="title"/>
          </p:nvPr>
        </p:nvSpPr>
        <p:spPr>
          <a:xfrm rot="19140000">
            <a:off x="894929" y="1717501"/>
            <a:ext cx="73152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524639" y="2180529"/>
            <a:ext cx="8128727"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15487-092B-40A0-8995-03FC722735DB}" type="slidenum">
              <a:rPr lang="en-US" smtClean="0"/>
              <a:pPr/>
              <a:t>‹#›</a:t>
            </a:fld>
            <a:endParaRPr lang="en-US"/>
          </a:p>
        </p:txBody>
      </p:sp>
    </p:spTree>
    <p:extLst>
      <p:ext uri="{BB962C8B-B14F-4D97-AF65-F5344CB8AC3E}">
        <p14:creationId xmlns:p14="http://schemas.microsoft.com/office/powerpoint/2010/main" val="2290278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809B1-81DA-4A2A-BA70-47AD4F768D1B}" type="slidenum">
              <a:rPr lang="en-US" smtClean="0"/>
              <a:pPr/>
              <a:t>‹#›</a:t>
            </a:fld>
            <a:endParaRPr lang="en-US"/>
          </a:p>
        </p:txBody>
      </p:sp>
    </p:spTree>
    <p:extLst>
      <p:ext uri="{BB962C8B-B14F-4D97-AF65-F5344CB8AC3E}">
        <p14:creationId xmlns:p14="http://schemas.microsoft.com/office/powerpoint/2010/main" val="425814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0D447-928F-49DA-86B3-9230671EB8E3}" type="slidenum">
              <a:rPr lang="en-US" smtClean="0"/>
              <a:pPr/>
              <a:t>‹#›</a:t>
            </a:fld>
            <a:endParaRPr lang="en-US"/>
          </a:p>
        </p:txBody>
      </p:sp>
    </p:spTree>
    <p:extLst>
      <p:ext uri="{BB962C8B-B14F-4D97-AF65-F5344CB8AC3E}">
        <p14:creationId xmlns:p14="http://schemas.microsoft.com/office/powerpoint/2010/main" val="38635528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2" name="Title 1"/>
          <p:cNvSpPr>
            <a:spLocks noGrp="1"/>
          </p:cNvSpPr>
          <p:nvPr>
            <p:ph type="ctrTitle"/>
          </p:nvPr>
        </p:nvSpPr>
        <p:spPr>
          <a:xfrm rot="19140000">
            <a:off x="1089484" y="1730403"/>
            <a:ext cx="7531497"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616370" y="2470926"/>
            <a:ext cx="8681508"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14B45-D922-4688-951D-112D43863C72}" type="slidenum">
              <a:rPr lang="en-US" smtClean="0"/>
              <a:pPr/>
              <a:t>‹#›</a:t>
            </a:fld>
            <a:endParaRPr lang="en-US"/>
          </a:p>
        </p:txBody>
      </p:sp>
    </p:spTree>
    <p:extLst>
      <p:ext uri="{BB962C8B-B14F-4D97-AF65-F5344CB8AC3E}">
        <p14:creationId xmlns:p14="http://schemas.microsoft.com/office/powerpoint/2010/main" val="42350079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C1B41-6072-4D21-B7F7-5531DA0AF4C2}" type="slidenum">
              <a:rPr lang="en-US" smtClean="0"/>
              <a:pPr/>
              <a:t>‹#›</a:t>
            </a:fld>
            <a:endParaRPr lang="en-US"/>
          </a:p>
        </p:txBody>
      </p:sp>
    </p:spTree>
    <p:extLst>
      <p:ext uri="{BB962C8B-B14F-4D97-AF65-F5344CB8AC3E}">
        <p14:creationId xmlns:p14="http://schemas.microsoft.com/office/powerpoint/2010/main" val="313373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7" name="Right Triangle 6"/>
          <p:cNvSpPr/>
          <p:nvPr/>
        </p:nvSpPr>
        <p:spPr>
          <a:xfrm>
            <a:off x="1" y="2647950"/>
            <a:ext cx="476250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2" name="Title 1"/>
          <p:cNvSpPr>
            <a:spLocks noGrp="1"/>
          </p:cNvSpPr>
          <p:nvPr>
            <p:ph type="title"/>
          </p:nvPr>
        </p:nvSpPr>
        <p:spPr>
          <a:xfrm rot="19140000">
            <a:off x="1092532" y="1726738"/>
            <a:ext cx="7534656"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621536" y="2468304"/>
            <a:ext cx="8680704"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20B3B-D404-4155-969A-DFD4AD0A7473}" type="slidenum">
              <a:rPr lang="en-US" smtClean="0"/>
              <a:pPr/>
              <a:t>‹#›</a:t>
            </a:fld>
            <a:endParaRPr lang="en-US"/>
          </a:p>
        </p:txBody>
      </p:sp>
    </p:spTree>
    <p:extLst>
      <p:ext uri="{BB962C8B-B14F-4D97-AF65-F5344CB8AC3E}">
        <p14:creationId xmlns:p14="http://schemas.microsoft.com/office/powerpoint/2010/main" val="38254563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0"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6688"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AD030-7D7D-446A-B98F-749E1A8A23B0}"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10392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97280"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1092200"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6688"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6266688"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E2354B-327A-40BC-9767-649487AB6CD5}" type="slidenum">
              <a:rPr lang="en-US" smtClean="0"/>
              <a:pPr/>
              <a:t>‹#›</a:t>
            </a:fld>
            <a:endParaRPr lang="en-US"/>
          </a:p>
        </p:txBody>
      </p:sp>
    </p:spTree>
    <p:extLst>
      <p:ext uri="{BB962C8B-B14F-4D97-AF65-F5344CB8AC3E}">
        <p14:creationId xmlns:p14="http://schemas.microsoft.com/office/powerpoint/2010/main" val="4220654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0A921D-5273-471D-8EE2-7DAA0A61458B}" type="slidenum">
              <a:rPr lang="en-US" smtClean="0"/>
              <a:pPr/>
              <a:t>‹#›</a:t>
            </a:fld>
            <a:endParaRPr lang="en-US"/>
          </a:p>
        </p:txBody>
      </p:sp>
    </p:spTree>
    <p:extLst>
      <p:ext uri="{BB962C8B-B14F-4D97-AF65-F5344CB8AC3E}">
        <p14:creationId xmlns:p14="http://schemas.microsoft.com/office/powerpoint/2010/main" val="24950343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8F0BC5-B93C-4A94-BE44-E4F6D69CE1A0}" type="slidenum">
              <a:rPr lang="en-US" smtClean="0"/>
              <a:pPr/>
              <a:t>‹#›</a:t>
            </a:fld>
            <a:endParaRPr lang="en-US"/>
          </a:p>
        </p:txBody>
      </p:sp>
    </p:spTree>
    <p:extLst>
      <p:ext uri="{BB962C8B-B14F-4D97-AF65-F5344CB8AC3E}">
        <p14:creationId xmlns:p14="http://schemas.microsoft.com/office/powerpoint/2010/main" val="1317799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A8F8CC-39C9-47AD-9B81-EE643CAFB954}" type="datetimeFigureOut">
              <a:rPr lang="en-US" smtClean="0"/>
              <a:t>11/23/2016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7756B0-5BE2-4C5F-9820-598AF38369F6}" type="slidenum">
              <a:rPr lang="en-US" smtClean="0"/>
              <a:t>‹#›</a:t>
            </a:fld>
            <a:endParaRPr lang="en-US"/>
          </a:p>
        </p:txBody>
      </p:sp>
    </p:spTree>
    <p:extLst>
      <p:ext uri="{BB962C8B-B14F-4D97-AF65-F5344CB8AC3E}">
        <p14:creationId xmlns:p14="http://schemas.microsoft.com/office/powerpoint/2010/main" val="16179654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18" name="Right Triangle 17"/>
          <p:cNvSpPr/>
          <p:nvPr/>
        </p:nvSpPr>
        <p:spPr>
          <a:xfrm rot="5400000">
            <a:off x="1720852" y="-1720850"/>
            <a:ext cx="6858000" cy="10299704"/>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srgbClr val="FFFFFF"/>
              </a:solidFill>
            </a:endParaRPr>
          </a:p>
        </p:txBody>
      </p:sp>
      <p:sp>
        <p:nvSpPr>
          <p:cNvPr id="2" name="Title 1"/>
          <p:cNvSpPr>
            <a:spLocks noGrp="1"/>
          </p:cNvSpPr>
          <p:nvPr>
            <p:ph type="title"/>
          </p:nvPr>
        </p:nvSpPr>
        <p:spPr>
          <a:xfrm rot="19140000">
            <a:off x="1046573" y="1576104"/>
            <a:ext cx="694944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6332737" y="2618913"/>
            <a:ext cx="507703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730605" y="2253385"/>
            <a:ext cx="7726347"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D51B2118-0027-4815-8B25-22490ED5FCB2}" type="slidenum">
              <a:rPr lang="en-US" smtClean="0">
                <a:solidFill>
                  <a:srgbClr val="434342"/>
                </a:solidFill>
              </a:rPr>
              <a:pPr/>
              <a:t>‹#›</a:t>
            </a:fld>
            <a:endParaRPr lang="en-US">
              <a:solidFill>
                <a:srgbClr val="434342"/>
              </a:solidFill>
            </a:endParaRPr>
          </a:p>
        </p:txBody>
      </p:sp>
    </p:spTree>
    <p:extLst>
      <p:ext uri="{BB962C8B-B14F-4D97-AF65-F5344CB8AC3E}">
        <p14:creationId xmlns:p14="http://schemas.microsoft.com/office/powerpoint/2010/main" val="31431443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5101" y="0"/>
            <a:ext cx="9486900"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10" name="Freeform 9"/>
          <p:cNvSpPr/>
          <p:nvPr/>
        </p:nvSpPr>
        <p:spPr>
          <a:xfrm>
            <a:off x="1" y="5048250"/>
            <a:ext cx="476250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2" name="Title 1"/>
          <p:cNvSpPr>
            <a:spLocks noGrp="1"/>
          </p:cNvSpPr>
          <p:nvPr>
            <p:ph type="title"/>
          </p:nvPr>
        </p:nvSpPr>
        <p:spPr>
          <a:xfrm rot="19140000">
            <a:off x="894929" y="1717501"/>
            <a:ext cx="73152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524639" y="2180529"/>
            <a:ext cx="8128727"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15487-092B-40A0-8995-03FC722735DB}" type="slidenum">
              <a:rPr lang="en-US" smtClean="0"/>
              <a:pPr/>
              <a:t>‹#›</a:t>
            </a:fld>
            <a:endParaRPr lang="en-US"/>
          </a:p>
        </p:txBody>
      </p:sp>
    </p:spTree>
    <p:extLst>
      <p:ext uri="{BB962C8B-B14F-4D97-AF65-F5344CB8AC3E}">
        <p14:creationId xmlns:p14="http://schemas.microsoft.com/office/powerpoint/2010/main" val="2448580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809B1-81DA-4A2A-BA70-47AD4F768D1B}" type="slidenum">
              <a:rPr lang="en-US" smtClean="0"/>
              <a:pPr/>
              <a:t>‹#›</a:t>
            </a:fld>
            <a:endParaRPr lang="en-US"/>
          </a:p>
        </p:txBody>
      </p:sp>
    </p:spTree>
    <p:extLst>
      <p:ext uri="{BB962C8B-B14F-4D97-AF65-F5344CB8AC3E}">
        <p14:creationId xmlns:p14="http://schemas.microsoft.com/office/powerpoint/2010/main" val="28861941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0D447-928F-49DA-86B3-9230671EB8E3}" type="slidenum">
              <a:rPr lang="en-US" smtClean="0"/>
              <a:pPr/>
              <a:t>‹#›</a:t>
            </a:fld>
            <a:endParaRPr lang="en-US"/>
          </a:p>
        </p:txBody>
      </p:sp>
    </p:spTree>
    <p:extLst>
      <p:ext uri="{BB962C8B-B14F-4D97-AF65-F5344CB8AC3E}">
        <p14:creationId xmlns:p14="http://schemas.microsoft.com/office/powerpoint/2010/main" val="20836515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2" name="Title 1"/>
          <p:cNvSpPr>
            <a:spLocks noGrp="1"/>
          </p:cNvSpPr>
          <p:nvPr>
            <p:ph type="ctrTitle"/>
          </p:nvPr>
        </p:nvSpPr>
        <p:spPr>
          <a:xfrm rot="19140000">
            <a:off x="1089484" y="1730403"/>
            <a:ext cx="7531497"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616370" y="2470926"/>
            <a:ext cx="8681508"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14B45-D922-4688-951D-112D43863C72}" type="slidenum">
              <a:rPr lang="en-US" smtClean="0"/>
              <a:pPr/>
              <a:t>‹#›</a:t>
            </a:fld>
            <a:endParaRPr lang="en-US"/>
          </a:p>
        </p:txBody>
      </p:sp>
    </p:spTree>
    <p:extLst>
      <p:ext uri="{BB962C8B-B14F-4D97-AF65-F5344CB8AC3E}">
        <p14:creationId xmlns:p14="http://schemas.microsoft.com/office/powerpoint/2010/main" val="26048971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C1B41-6072-4D21-B7F7-5531DA0AF4C2}" type="slidenum">
              <a:rPr lang="en-US" smtClean="0"/>
              <a:pPr/>
              <a:t>‹#›</a:t>
            </a:fld>
            <a:endParaRPr lang="en-US"/>
          </a:p>
        </p:txBody>
      </p:sp>
    </p:spTree>
    <p:extLst>
      <p:ext uri="{BB962C8B-B14F-4D97-AF65-F5344CB8AC3E}">
        <p14:creationId xmlns:p14="http://schemas.microsoft.com/office/powerpoint/2010/main" val="36947087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7" name="Right Triangle 6"/>
          <p:cNvSpPr/>
          <p:nvPr/>
        </p:nvSpPr>
        <p:spPr>
          <a:xfrm>
            <a:off x="1" y="2647950"/>
            <a:ext cx="476250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2" name="Title 1"/>
          <p:cNvSpPr>
            <a:spLocks noGrp="1"/>
          </p:cNvSpPr>
          <p:nvPr>
            <p:ph type="title"/>
          </p:nvPr>
        </p:nvSpPr>
        <p:spPr>
          <a:xfrm rot="19140000">
            <a:off x="1092532" y="1726738"/>
            <a:ext cx="7534656"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621536" y="2468304"/>
            <a:ext cx="8680704"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20B3B-D404-4155-969A-DFD4AD0A7473}" type="slidenum">
              <a:rPr lang="en-US" smtClean="0"/>
              <a:pPr/>
              <a:t>‹#›</a:t>
            </a:fld>
            <a:endParaRPr lang="en-US"/>
          </a:p>
        </p:txBody>
      </p:sp>
    </p:spTree>
    <p:extLst>
      <p:ext uri="{BB962C8B-B14F-4D97-AF65-F5344CB8AC3E}">
        <p14:creationId xmlns:p14="http://schemas.microsoft.com/office/powerpoint/2010/main" val="28882227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0"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6688"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AD030-7D7D-446A-B98F-749E1A8A23B0}"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065020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97280"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1092200"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6688"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6266688"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E2354B-327A-40BC-9767-649487AB6CD5}" type="slidenum">
              <a:rPr lang="en-US" smtClean="0"/>
              <a:pPr/>
              <a:t>‹#›</a:t>
            </a:fld>
            <a:endParaRPr lang="en-US"/>
          </a:p>
        </p:txBody>
      </p:sp>
    </p:spTree>
    <p:extLst>
      <p:ext uri="{BB962C8B-B14F-4D97-AF65-F5344CB8AC3E}">
        <p14:creationId xmlns:p14="http://schemas.microsoft.com/office/powerpoint/2010/main" val="20159917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0A921D-5273-471D-8EE2-7DAA0A61458B}" type="slidenum">
              <a:rPr lang="en-US" smtClean="0"/>
              <a:pPr/>
              <a:t>‹#›</a:t>
            </a:fld>
            <a:endParaRPr lang="en-US"/>
          </a:p>
        </p:txBody>
      </p:sp>
    </p:spTree>
    <p:extLst>
      <p:ext uri="{BB962C8B-B14F-4D97-AF65-F5344CB8AC3E}">
        <p14:creationId xmlns:p14="http://schemas.microsoft.com/office/powerpoint/2010/main" val="2122989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A8F8CC-39C9-47AD-9B81-EE643CAFB954}" type="datetimeFigureOut">
              <a:rPr lang="en-US" smtClean="0"/>
              <a:t>11/23/2016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7756B0-5BE2-4C5F-9820-598AF38369F6}" type="slidenum">
              <a:rPr lang="en-US" smtClean="0"/>
              <a:t>‹#›</a:t>
            </a:fld>
            <a:endParaRPr lang="en-US"/>
          </a:p>
        </p:txBody>
      </p:sp>
    </p:spTree>
    <p:extLst>
      <p:ext uri="{BB962C8B-B14F-4D97-AF65-F5344CB8AC3E}">
        <p14:creationId xmlns:p14="http://schemas.microsoft.com/office/powerpoint/2010/main" val="19830572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8F0BC5-B93C-4A94-BE44-E4F6D69CE1A0}" type="slidenum">
              <a:rPr lang="en-US" smtClean="0"/>
              <a:pPr/>
              <a:t>‹#›</a:t>
            </a:fld>
            <a:endParaRPr lang="en-US"/>
          </a:p>
        </p:txBody>
      </p:sp>
    </p:spTree>
    <p:extLst>
      <p:ext uri="{BB962C8B-B14F-4D97-AF65-F5344CB8AC3E}">
        <p14:creationId xmlns:p14="http://schemas.microsoft.com/office/powerpoint/2010/main" val="12786004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18" name="Right Triangle 17"/>
          <p:cNvSpPr/>
          <p:nvPr/>
        </p:nvSpPr>
        <p:spPr>
          <a:xfrm rot="5400000">
            <a:off x="1720852" y="-1720850"/>
            <a:ext cx="6858000" cy="10299704"/>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a:solidFill>
                <a:srgbClr val="FFFFFF"/>
              </a:solidFill>
            </a:endParaRPr>
          </a:p>
        </p:txBody>
      </p:sp>
      <p:sp>
        <p:nvSpPr>
          <p:cNvPr id="2" name="Title 1"/>
          <p:cNvSpPr>
            <a:spLocks noGrp="1"/>
          </p:cNvSpPr>
          <p:nvPr>
            <p:ph type="title"/>
          </p:nvPr>
        </p:nvSpPr>
        <p:spPr>
          <a:xfrm rot="19140000">
            <a:off x="1046573" y="1576104"/>
            <a:ext cx="694944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6332737" y="2618913"/>
            <a:ext cx="507703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730605" y="2253385"/>
            <a:ext cx="7726347"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D51B2118-0027-4815-8B25-22490ED5FCB2}" type="slidenum">
              <a:rPr lang="en-US" smtClean="0">
                <a:solidFill>
                  <a:srgbClr val="434342"/>
                </a:solidFill>
              </a:rPr>
              <a:pPr/>
              <a:t>‹#›</a:t>
            </a:fld>
            <a:endParaRPr lang="en-US">
              <a:solidFill>
                <a:srgbClr val="434342"/>
              </a:solidFill>
            </a:endParaRPr>
          </a:p>
        </p:txBody>
      </p:sp>
    </p:spTree>
    <p:extLst>
      <p:ext uri="{BB962C8B-B14F-4D97-AF65-F5344CB8AC3E}">
        <p14:creationId xmlns:p14="http://schemas.microsoft.com/office/powerpoint/2010/main" val="10320788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5101" y="0"/>
            <a:ext cx="9486900"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10" name="Freeform 9"/>
          <p:cNvSpPr/>
          <p:nvPr/>
        </p:nvSpPr>
        <p:spPr>
          <a:xfrm>
            <a:off x="1" y="5048250"/>
            <a:ext cx="476250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2" name="Title 1"/>
          <p:cNvSpPr>
            <a:spLocks noGrp="1"/>
          </p:cNvSpPr>
          <p:nvPr>
            <p:ph type="title"/>
          </p:nvPr>
        </p:nvSpPr>
        <p:spPr>
          <a:xfrm rot="19140000">
            <a:off x="894929" y="1717501"/>
            <a:ext cx="73152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524639" y="2180529"/>
            <a:ext cx="8128727"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15487-092B-40A0-8995-03FC722735DB}" type="slidenum">
              <a:rPr lang="en-US" smtClean="0"/>
              <a:pPr/>
              <a:t>‹#›</a:t>
            </a:fld>
            <a:endParaRPr lang="en-US"/>
          </a:p>
        </p:txBody>
      </p:sp>
    </p:spTree>
    <p:extLst>
      <p:ext uri="{BB962C8B-B14F-4D97-AF65-F5344CB8AC3E}">
        <p14:creationId xmlns:p14="http://schemas.microsoft.com/office/powerpoint/2010/main" val="1538000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809B1-81DA-4A2A-BA70-47AD4F768D1B}" type="slidenum">
              <a:rPr lang="en-US" smtClean="0"/>
              <a:pPr/>
              <a:t>‹#›</a:t>
            </a:fld>
            <a:endParaRPr lang="en-US"/>
          </a:p>
        </p:txBody>
      </p:sp>
    </p:spTree>
    <p:extLst>
      <p:ext uri="{BB962C8B-B14F-4D97-AF65-F5344CB8AC3E}">
        <p14:creationId xmlns:p14="http://schemas.microsoft.com/office/powerpoint/2010/main" val="27445260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0D447-928F-49DA-86B3-9230671EB8E3}" type="slidenum">
              <a:rPr lang="en-US" smtClean="0"/>
              <a:pPr/>
              <a:t>‹#›</a:t>
            </a:fld>
            <a:endParaRPr lang="en-US"/>
          </a:p>
        </p:txBody>
      </p:sp>
    </p:spTree>
    <p:extLst>
      <p:ext uri="{BB962C8B-B14F-4D97-AF65-F5344CB8AC3E}">
        <p14:creationId xmlns:p14="http://schemas.microsoft.com/office/powerpoint/2010/main" val="4548446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3554" name="Group 2"/>
          <p:cNvGrpSpPr>
            <a:grpSpLocks/>
          </p:cNvGrpSpPr>
          <p:nvPr/>
        </p:nvGrpSpPr>
        <p:grpSpPr bwMode="auto">
          <a:xfrm>
            <a:off x="6288618" y="5345114"/>
            <a:ext cx="5903383" cy="1512887"/>
            <a:chOff x="2971" y="3367"/>
            <a:chExt cx="2789" cy="953"/>
          </a:xfrm>
        </p:grpSpPr>
        <p:sp>
          <p:nvSpPr>
            <p:cNvPr id="23555" name="Freeform 3"/>
            <p:cNvSpPr>
              <a:spLocks/>
            </p:cNvSpPr>
            <p:nvPr/>
          </p:nvSpPr>
          <p:spPr bwMode="ltGray">
            <a:xfrm>
              <a:off x="2971" y="3367"/>
              <a:ext cx="2789" cy="953"/>
            </a:xfrm>
            <a:custGeom>
              <a:avLst/>
              <a:gdLst>
                <a:gd name="T0" fmla="*/ 2768 w 2780"/>
                <a:gd name="T1" fmla="*/ 18 h 953"/>
                <a:gd name="T2" fmla="*/ 2678 w 2780"/>
                <a:gd name="T3" fmla="*/ 24 h 953"/>
                <a:gd name="T4" fmla="*/ 2613 w 2780"/>
                <a:gd name="T5" fmla="*/ 102 h 953"/>
                <a:gd name="T6" fmla="*/ 2511 w 2780"/>
                <a:gd name="T7" fmla="*/ 156 h 953"/>
                <a:gd name="T8" fmla="*/ 2505 w 2780"/>
                <a:gd name="T9" fmla="*/ 222 h 953"/>
                <a:gd name="T10" fmla="*/ 2487 w 2780"/>
                <a:gd name="T11" fmla="*/ 246 h 953"/>
                <a:gd name="T12" fmla="*/ 2469 w 2780"/>
                <a:gd name="T13" fmla="*/ 252 h 953"/>
                <a:gd name="T14" fmla="*/ 2397 w 2780"/>
                <a:gd name="T15" fmla="*/ 210 h 953"/>
                <a:gd name="T16" fmla="*/ 2260 w 2780"/>
                <a:gd name="T17" fmla="*/ 192 h 953"/>
                <a:gd name="T18" fmla="*/ 2236 w 2780"/>
                <a:gd name="T19" fmla="*/ 186 h 953"/>
                <a:gd name="T20" fmla="*/ 2218 w 2780"/>
                <a:gd name="T21" fmla="*/ 192 h 953"/>
                <a:gd name="T22" fmla="*/ 2146 w 2780"/>
                <a:gd name="T23" fmla="*/ 228 h 953"/>
                <a:gd name="T24" fmla="*/ 2110 w 2780"/>
                <a:gd name="T25" fmla="*/ 240 h 953"/>
                <a:gd name="T26" fmla="*/ 2086 w 2780"/>
                <a:gd name="T27" fmla="*/ 246 h 953"/>
                <a:gd name="T28" fmla="*/ 2074 w 2780"/>
                <a:gd name="T29" fmla="*/ 258 h 953"/>
                <a:gd name="T30" fmla="*/ 2074 w 2780"/>
                <a:gd name="T31" fmla="*/ 276 h 953"/>
                <a:gd name="T32" fmla="*/ 2051 w 2780"/>
                <a:gd name="T33" fmla="*/ 300 h 953"/>
                <a:gd name="T34" fmla="*/ 2033 w 2780"/>
                <a:gd name="T35" fmla="*/ 312 h 953"/>
                <a:gd name="T36" fmla="*/ 2021 w 2780"/>
                <a:gd name="T37" fmla="*/ 324 h 953"/>
                <a:gd name="T38" fmla="*/ 2009 w 2780"/>
                <a:gd name="T39" fmla="*/ 336 h 953"/>
                <a:gd name="T40" fmla="*/ 1979 w 2780"/>
                <a:gd name="T41" fmla="*/ 342 h 953"/>
                <a:gd name="T42" fmla="*/ 1913 w 2780"/>
                <a:gd name="T43" fmla="*/ 336 h 953"/>
                <a:gd name="T44" fmla="*/ 1877 w 2780"/>
                <a:gd name="T45" fmla="*/ 330 h 953"/>
                <a:gd name="T46" fmla="*/ 1865 w 2780"/>
                <a:gd name="T47" fmla="*/ 342 h 953"/>
                <a:gd name="T48" fmla="*/ 1853 w 2780"/>
                <a:gd name="T49" fmla="*/ 354 h 953"/>
                <a:gd name="T50" fmla="*/ 1823 w 2780"/>
                <a:gd name="T51" fmla="*/ 360 h 953"/>
                <a:gd name="T52" fmla="*/ 1764 w 2780"/>
                <a:gd name="T53" fmla="*/ 342 h 953"/>
                <a:gd name="T54" fmla="*/ 1740 w 2780"/>
                <a:gd name="T55" fmla="*/ 342 h 953"/>
                <a:gd name="T56" fmla="*/ 1716 w 2780"/>
                <a:gd name="T57" fmla="*/ 354 h 953"/>
                <a:gd name="T58" fmla="*/ 1656 w 2780"/>
                <a:gd name="T59" fmla="*/ 425 h 953"/>
                <a:gd name="T60" fmla="*/ 1614 w 2780"/>
                <a:gd name="T61" fmla="*/ 569 h 953"/>
                <a:gd name="T62" fmla="*/ 1614 w 2780"/>
                <a:gd name="T63" fmla="*/ 593 h 953"/>
                <a:gd name="T64" fmla="*/ 1620 w 2780"/>
                <a:gd name="T65" fmla="*/ 641 h 953"/>
                <a:gd name="T66" fmla="*/ 1638 w 2780"/>
                <a:gd name="T67" fmla="*/ 659 h 953"/>
                <a:gd name="T68" fmla="*/ 1632 w 2780"/>
                <a:gd name="T69" fmla="*/ 671 h 953"/>
                <a:gd name="T70" fmla="*/ 1620 w 2780"/>
                <a:gd name="T71" fmla="*/ 683 h 953"/>
                <a:gd name="T72" fmla="*/ 1542 w 2780"/>
                <a:gd name="T73" fmla="*/ 689 h 953"/>
                <a:gd name="T74" fmla="*/ 1465 w 2780"/>
                <a:gd name="T75" fmla="*/ 629 h 953"/>
                <a:gd name="T76" fmla="*/ 1333 w 2780"/>
                <a:gd name="T77" fmla="*/ 587 h 953"/>
                <a:gd name="T78" fmla="*/ 1184 w 2780"/>
                <a:gd name="T79" fmla="*/ 671 h 953"/>
                <a:gd name="T80" fmla="*/ 1016 w 2780"/>
                <a:gd name="T81" fmla="*/ 731 h 953"/>
                <a:gd name="T82" fmla="*/ 813 w 2780"/>
                <a:gd name="T83" fmla="*/ 743 h 953"/>
                <a:gd name="T84" fmla="*/ 628 w 2780"/>
                <a:gd name="T85" fmla="*/ 701 h 953"/>
                <a:gd name="T86" fmla="*/ 568 w 2780"/>
                <a:gd name="T87" fmla="*/ 695 h 953"/>
                <a:gd name="T88" fmla="*/ 556 w 2780"/>
                <a:gd name="T89" fmla="*/ 701 h 953"/>
                <a:gd name="T90" fmla="*/ 520 w 2780"/>
                <a:gd name="T91" fmla="*/ 731 h 953"/>
                <a:gd name="T92" fmla="*/ 436 w 2780"/>
                <a:gd name="T93" fmla="*/ 809 h 953"/>
                <a:gd name="T94" fmla="*/ 406 w 2780"/>
                <a:gd name="T95" fmla="*/ 821 h 953"/>
                <a:gd name="T96" fmla="*/ 382 w 2780"/>
                <a:gd name="T97" fmla="*/ 821 h 953"/>
                <a:gd name="T98" fmla="*/ 335 w 2780"/>
                <a:gd name="T99" fmla="*/ 827 h 953"/>
                <a:gd name="T100" fmla="*/ 209 w 2780"/>
                <a:gd name="T101" fmla="*/ 851 h 953"/>
                <a:gd name="T102" fmla="*/ 17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80 w 2780"/>
                <a:gd name="T115"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1800" dirty="0">
                <a:solidFill>
                  <a:srgbClr val="EAEAEA"/>
                </a:solidFill>
              </a:endParaRPr>
            </a:p>
          </p:txBody>
        </p:sp>
        <p:sp>
          <p:nvSpPr>
            <p:cNvPr id="23556" name="Freeform 4"/>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1800" dirty="0">
                <a:solidFill>
                  <a:srgbClr val="EAEAEA"/>
                </a:solidFill>
              </a:endParaRPr>
            </a:p>
          </p:txBody>
        </p:sp>
        <p:sp>
          <p:nvSpPr>
            <p:cNvPr id="23557" name="Freeform 5"/>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1800" dirty="0">
                <a:solidFill>
                  <a:srgbClr val="EAEAEA"/>
                </a:solidFill>
              </a:endParaRPr>
            </a:p>
          </p:txBody>
        </p:sp>
        <p:sp>
          <p:nvSpPr>
            <p:cNvPr id="23558" name="Freeform 6"/>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1800" dirty="0">
                <a:solidFill>
                  <a:srgbClr val="EAEAEA"/>
                </a:solidFill>
              </a:endParaRPr>
            </a:p>
          </p:txBody>
        </p:sp>
        <p:sp>
          <p:nvSpPr>
            <p:cNvPr id="23559" name="Freeform 7"/>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1800" dirty="0">
                <a:solidFill>
                  <a:srgbClr val="EAEAEA"/>
                </a:solidFill>
              </a:endParaRPr>
            </a:p>
          </p:txBody>
        </p:sp>
        <p:sp>
          <p:nvSpPr>
            <p:cNvPr id="23560" name="Freeform 8"/>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1800" dirty="0">
                <a:solidFill>
                  <a:srgbClr val="EAEAEA"/>
                </a:solidFill>
              </a:endParaRPr>
            </a:p>
          </p:txBody>
        </p:sp>
        <p:sp>
          <p:nvSpPr>
            <p:cNvPr id="23561" name="Freeform 9"/>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1800" dirty="0">
                <a:solidFill>
                  <a:srgbClr val="EAEAEA"/>
                </a:solidFill>
              </a:endParaRPr>
            </a:p>
          </p:txBody>
        </p:sp>
        <p:sp>
          <p:nvSpPr>
            <p:cNvPr id="23562" name="Freeform 10"/>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1800" dirty="0">
                <a:solidFill>
                  <a:srgbClr val="EAEAEA"/>
                </a:solidFill>
              </a:endParaRPr>
            </a:p>
          </p:txBody>
        </p:sp>
        <p:sp>
          <p:nvSpPr>
            <p:cNvPr id="23563" name="Freeform 11"/>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1800" dirty="0">
                <a:solidFill>
                  <a:srgbClr val="EAEAEA"/>
                </a:solidFill>
              </a:endParaRPr>
            </a:p>
          </p:txBody>
        </p:sp>
        <p:sp>
          <p:nvSpPr>
            <p:cNvPr id="23564" name="Freeform 12"/>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1800" dirty="0">
                <a:solidFill>
                  <a:srgbClr val="EAEAEA"/>
                </a:solidFill>
              </a:endParaRPr>
            </a:p>
          </p:txBody>
        </p:sp>
        <p:sp>
          <p:nvSpPr>
            <p:cNvPr id="23565" name="Freeform 13"/>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1800" dirty="0">
                <a:solidFill>
                  <a:srgbClr val="EAEAEA"/>
                </a:solidFill>
              </a:endParaRPr>
            </a:p>
          </p:txBody>
        </p:sp>
        <p:sp>
          <p:nvSpPr>
            <p:cNvPr id="23566" name="Freeform 14"/>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1800" dirty="0">
                <a:solidFill>
                  <a:srgbClr val="EAEAEA"/>
                </a:solidFill>
              </a:endParaRPr>
            </a:p>
          </p:txBody>
        </p:sp>
        <p:sp>
          <p:nvSpPr>
            <p:cNvPr id="23567" name="Freeform 15"/>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1800" dirty="0">
                <a:solidFill>
                  <a:srgbClr val="EAEAEA"/>
                </a:solidFill>
              </a:endParaRPr>
            </a:p>
          </p:txBody>
        </p:sp>
        <p:sp>
          <p:nvSpPr>
            <p:cNvPr id="23568" name="Freeform 16"/>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1800" dirty="0">
                <a:solidFill>
                  <a:srgbClr val="EAEAEA"/>
                </a:solidFill>
              </a:endParaRPr>
            </a:p>
          </p:txBody>
        </p:sp>
        <p:sp>
          <p:nvSpPr>
            <p:cNvPr id="23569" name="Freeform 17"/>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1800" dirty="0">
                <a:solidFill>
                  <a:srgbClr val="EAEAEA"/>
                </a:solidFill>
              </a:endParaRPr>
            </a:p>
          </p:txBody>
        </p:sp>
      </p:grpSp>
      <p:sp>
        <p:nvSpPr>
          <p:cNvPr id="23570" name="Rectangle 18"/>
          <p:cNvSpPr>
            <a:spLocks noGrp="1" noChangeArrowheads="1"/>
          </p:cNvSpPr>
          <p:nvPr>
            <p:ph type="ctrTitle" sz="quarter"/>
          </p:nvPr>
        </p:nvSpPr>
        <p:spPr>
          <a:xfrm>
            <a:off x="914400" y="1600200"/>
            <a:ext cx="10363200" cy="1828800"/>
          </a:xfrm>
        </p:spPr>
        <p:txBody>
          <a:bodyPr anchor="b"/>
          <a:lstStyle>
            <a:lvl1pPr>
              <a:defRPr sz="5700"/>
            </a:lvl1pPr>
          </a:lstStyle>
          <a:p>
            <a:pPr lvl="0"/>
            <a:r>
              <a:rPr lang="en-US" noProof="0" smtClean="0"/>
              <a:t>Click to edit Master title style</a:t>
            </a:r>
          </a:p>
        </p:txBody>
      </p:sp>
      <p:sp>
        <p:nvSpPr>
          <p:cNvPr id="23571" name="Rectangle 19"/>
          <p:cNvSpPr>
            <a:spLocks noGrp="1" noChangeArrowheads="1"/>
          </p:cNvSpPr>
          <p:nvPr>
            <p:ph type="subTitle" sz="quarter" idx="1"/>
          </p:nvPr>
        </p:nvSpPr>
        <p:spPr>
          <a:xfrm>
            <a:off x="1828800" y="3733800"/>
            <a:ext cx="8534400" cy="1752600"/>
          </a:xfrm>
        </p:spPr>
        <p:txBody>
          <a:bodyPr/>
          <a:lstStyle>
            <a:lvl1pPr marL="0" indent="0" algn="ctr">
              <a:buFont typeface="Wingdings" pitchFamily="2" charset="2"/>
              <a:buNone/>
              <a:defRPr sz="3600"/>
            </a:lvl1pPr>
          </a:lstStyle>
          <a:p>
            <a:pPr lvl="0"/>
            <a:r>
              <a:rPr lang="en-US" noProof="0" smtClean="0"/>
              <a:t>Click to edit Master subtitle style</a:t>
            </a:r>
          </a:p>
        </p:txBody>
      </p:sp>
      <p:sp>
        <p:nvSpPr>
          <p:cNvPr id="23572" name="Rectangle 20"/>
          <p:cNvSpPr>
            <a:spLocks noGrp="1" noChangeArrowheads="1"/>
          </p:cNvSpPr>
          <p:nvPr>
            <p:ph type="dt" sz="quarter" idx="2"/>
          </p:nvPr>
        </p:nvSpPr>
        <p:spPr/>
        <p:txBody>
          <a:bodyPr/>
          <a:lstStyle>
            <a:lvl1pPr>
              <a:defRPr/>
            </a:lvl1pPr>
          </a:lstStyle>
          <a:p>
            <a:endParaRPr lang="en-US" dirty="0">
              <a:solidFill>
                <a:srgbClr val="EAEAEA"/>
              </a:solidFill>
            </a:endParaRPr>
          </a:p>
        </p:txBody>
      </p:sp>
      <p:sp>
        <p:nvSpPr>
          <p:cNvPr id="23573" name="Rectangle 21"/>
          <p:cNvSpPr>
            <a:spLocks noGrp="1" noChangeArrowheads="1"/>
          </p:cNvSpPr>
          <p:nvPr>
            <p:ph type="ftr" sz="quarter" idx="3"/>
          </p:nvPr>
        </p:nvSpPr>
        <p:spPr/>
        <p:txBody>
          <a:bodyPr/>
          <a:lstStyle>
            <a:lvl1pPr>
              <a:defRPr/>
            </a:lvl1pPr>
          </a:lstStyle>
          <a:p>
            <a:endParaRPr lang="en-US" dirty="0">
              <a:solidFill>
                <a:srgbClr val="EAEAEA"/>
              </a:solidFill>
            </a:endParaRPr>
          </a:p>
        </p:txBody>
      </p:sp>
      <p:sp>
        <p:nvSpPr>
          <p:cNvPr id="23574" name="Rectangle 22"/>
          <p:cNvSpPr>
            <a:spLocks noGrp="1" noChangeArrowheads="1"/>
          </p:cNvSpPr>
          <p:nvPr>
            <p:ph type="sldNum" sz="quarter" idx="4"/>
          </p:nvPr>
        </p:nvSpPr>
        <p:spPr/>
        <p:txBody>
          <a:bodyPr/>
          <a:lstStyle>
            <a:lvl1pPr>
              <a:defRPr/>
            </a:lvl1pPr>
          </a:lstStyle>
          <a:p>
            <a:fld id="{0C36BD04-998B-4095-AE1E-C0BBF812D5B6}" type="slidenum">
              <a:rPr lang="en-US">
                <a:solidFill>
                  <a:srgbClr val="EAEAEA"/>
                </a:solidFill>
              </a:rPr>
              <a:pPr/>
              <a:t>‹#›</a:t>
            </a:fld>
            <a:endParaRPr lang="en-US" dirty="0">
              <a:solidFill>
                <a:srgbClr val="EAEAEA"/>
              </a:solidFill>
            </a:endParaRPr>
          </a:p>
        </p:txBody>
      </p:sp>
    </p:spTree>
    <p:extLst>
      <p:ext uri="{BB962C8B-B14F-4D97-AF65-F5344CB8AC3E}">
        <p14:creationId xmlns:p14="http://schemas.microsoft.com/office/powerpoint/2010/main" val="3244037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DE62DDDE-77B4-42B9-97C8-FC7AE083F03B}" type="slidenum">
              <a:rPr lang="en-US">
                <a:solidFill>
                  <a:srgbClr val="EAEAEA"/>
                </a:solidFill>
              </a:rPr>
              <a:pPr/>
              <a:t>‹#›</a:t>
            </a:fld>
            <a:endParaRPr lang="en-US" dirty="0">
              <a:solidFill>
                <a:srgbClr val="EAEAEA"/>
              </a:solidFill>
            </a:endParaRPr>
          </a:p>
        </p:txBody>
      </p:sp>
    </p:spTree>
    <p:extLst>
      <p:ext uri="{BB962C8B-B14F-4D97-AF65-F5344CB8AC3E}">
        <p14:creationId xmlns:p14="http://schemas.microsoft.com/office/powerpoint/2010/main" val="12046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D3C14AC4-EF20-4E0D-A62B-B3058E59FED1}" type="slidenum">
              <a:rPr lang="en-US">
                <a:solidFill>
                  <a:srgbClr val="EAEAEA"/>
                </a:solidFill>
              </a:rPr>
              <a:pPr/>
              <a:t>‹#›</a:t>
            </a:fld>
            <a:endParaRPr lang="en-US" dirty="0">
              <a:solidFill>
                <a:srgbClr val="EAEAEA"/>
              </a:solidFill>
            </a:endParaRPr>
          </a:p>
        </p:txBody>
      </p:sp>
    </p:spTree>
    <p:extLst>
      <p:ext uri="{BB962C8B-B14F-4D97-AF65-F5344CB8AC3E}">
        <p14:creationId xmlns:p14="http://schemas.microsoft.com/office/powerpoint/2010/main" val="21637148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A71A214-1CB4-4971-9BE6-928A928C1AAA}" type="slidenum">
              <a:rPr lang="en-US">
                <a:solidFill>
                  <a:srgbClr val="EAEAEA"/>
                </a:solidFill>
              </a:rPr>
              <a:pPr/>
              <a:t>‹#›</a:t>
            </a:fld>
            <a:endParaRPr lang="en-US" dirty="0">
              <a:solidFill>
                <a:srgbClr val="EAEAEA"/>
              </a:solidFill>
            </a:endParaRPr>
          </a:p>
        </p:txBody>
      </p:sp>
    </p:spTree>
    <p:extLst>
      <p:ext uri="{BB962C8B-B14F-4D97-AF65-F5344CB8AC3E}">
        <p14:creationId xmlns:p14="http://schemas.microsoft.com/office/powerpoint/2010/main" val="34504974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E036E49C-A510-4E38-BB78-DA465ABEB3AF}" type="slidenum">
              <a:rPr lang="en-US">
                <a:solidFill>
                  <a:srgbClr val="EAEAEA"/>
                </a:solidFill>
              </a:rPr>
              <a:pPr/>
              <a:t>‹#›</a:t>
            </a:fld>
            <a:endParaRPr lang="en-US" dirty="0">
              <a:solidFill>
                <a:srgbClr val="EAEAEA"/>
              </a:solidFill>
            </a:endParaRPr>
          </a:p>
        </p:txBody>
      </p:sp>
    </p:spTree>
    <p:extLst>
      <p:ext uri="{BB962C8B-B14F-4D97-AF65-F5344CB8AC3E}">
        <p14:creationId xmlns:p14="http://schemas.microsoft.com/office/powerpoint/2010/main" val="2485856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A8F8CC-39C9-47AD-9B81-EE643CAFB954}" type="datetimeFigureOut">
              <a:rPr lang="en-US" smtClean="0"/>
              <a:t>11/23/2016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7756B0-5BE2-4C5F-9820-598AF38369F6}" type="slidenum">
              <a:rPr lang="en-US" smtClean="0"/>
              <a:t>‹#›</a:t>
            </a:fld>
            <a:endParaRPr lang="en-US"/>
          </a:p>
        </p:txBody>
      </p:sp>
    </p:spTree>
    <p:extLst>
      <p:ext uri="{BB962C8B-B14F-4D97-AF65-F5344CB8AC3E}">
        <p14:creationId xmlns:p14="http://schemas.microsoft.com/office/powerpoint/2010/main" val="13509961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7E784FED-3367-41A7-BD90-795765682EAD}" type="slidenum">
              <a:rPr lang="en-US">
                <a:solidFill>
                  <a:srgbClr val="EAEAEA"/>
                </a:solidFill>
              </a:rPr>
              <a:pPr/>
              <a:t>‹#›</a:t>
            </a:fld>
            <a:endParaRPr lang="en-US" dirty="0">
              <a:solidFill>
                <a:srgbClr val="EAEAEA"/>
              </a:solidFill>
            </a:endParaRPr>
          </a:p>
        </p:txBody>
      </p:sp>
    </p:spTree>
    <p:extLst>
      <p:ext uri="{BB962C8B-B14F-4D97-AF65-F5344CB8AC3E}">
        <p14:creationId xmlns:p14="http://schemas.microsoft.com/office/powerpoint/2010/main" val="34707291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2E181E83-4DD1-41FA-AF07-79E4B205684D}" type="slidenum">
              <a:rPr lang="en-US">
                <a:solidFill>
                  <a:srgbClr val="EAEAEA"/>
                </a:solidFill>
              </a:rPr>
              <a:pPr/>
              <a:t>‹#›</a:t>
            </a:fld>
            <a:endParaRPr lang="en-US" dirty="0">
              <a:solidFill>
                <a:srgbClr val="EAEAEA"/>
              </a:solidFill>
            </a:endParaRPr>
          </a:p>
        </p:txBody>
      </p:sp>
    </p:spTree>
    <p:extLst>
      <p:ext uri="{BB962C8B-B14F-4D97-AF65-F5344CB8AC3E}">
        <p14:creationId xmlns:p14="http://schemas.microsoft.com/office/powerpoint/2010/main" val="20993140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11DAA72-0C6A-495A-A692-81FC4D161504}" type="slidenum">
              <a:rPr lang="en-US">
                <a:solidFill>
                  <a:srgbClr val="EAEAEA"/>
                </a:solidFill>
              </a:rPr>
              <a:pPr/>
              <a:t>‹#›</a:t>
            </a:fld>
            <a:endParaRPr lang="en-US" dirty="0">
              <a:solidFill>
                <a:srgbClr val="EAEAEA"/>
              </a:solidFill>
            </a:endParaRPr>
          </a:p>
        </p:txBody>
      </p:sp>
    </p:spTree>
    <p:extLst>
      <p:ext uri="{BB962C8B-B14F-4D97-AF65-F5344CB8AC3E}">
        <p14:creationId xmlns:p14="http://schemas.microsoft.com/office/powerpoint/2010/main" val="36510772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8E1226D4-559B-48ED-A0A8-E538973B7618}" type="slidenum">
              <a:rPr lang="en-US">
                <a:solidFill>
                  <a:srgbClr val="EAEAEA"/>
                </a:solidFill>
              </a:rPr>
              <a:pPr/>
              <a:t>‹#›</a:t>
            </a:fld>
            <a:endParaRPr lang="en-US" dirty="0">
              <a:solidFill>
                <a:srgbClr val="EAEAEA"/>
              </a:solidFill>
            </a:endParaRPr>
          </a:p>
        </p:txBody>
      </p:sp>
    </p:spTree>
    <p:extLst>
      <p:ext uri="{BB962C8B-B14F-4D97-AF65-F5344CB8AC3E}">
        <p14:creationId xmlns:p14="http://schemas.microsoft.com/office/powerpoint/2010/main" val="12423639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C7E76E1-EEF9-4AB3-97FD-CFD7D1509347}" type="slidenum">
              <a:rPr lang="en-US">
                <a:solidFill>
                  <a:srgbClr val="EAEAEA"/>
                </a:solidFill>
              </a:rPr>
              <a:pPr/>
              <a:t>‹#›</a:t>
            </a:fld>
            <a:endParaRPr lang="en-US" dirty="0">
              <a:solidFill>
                <a:srgbClr val="EAEAEA"/>
              </a:solidFill>
            </a:endParaRPr>
          </a:p>
        </p:txBody>
      </p:sp>
    </p:spTree>
    <p:extLst>
      <p:ext uri="{BB962C8B-B14F-4D97-AF65-F5344CB8AC3E}">
        <p14:creationId xmlns:p14="http://schemas.microsoft.com/office/powerpoint/2010/main" val="24513281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689468F7-8EED-4FE7-BF93-3DD98408A97A}" type="slidenum">
              <a:rPr lang="en-US">
                <a:solidFill>
                  <a:srgbClr val="EAEAEA"/>
                </a:solidFill>
              </a:rPr>
              <a:pPr/>
              <a:t>‹#›</a:t>
            </a:fld>
            <a:endParaRPr lang="en-US" dirty="0">
              <a:solidFill>
                <a:srgbClr val="EAEAEA"/>
              </a:solidFill>
            </a:endParaRPr>
          </a:p>
        </p:txBody>
      </p:sp>
    </p:spTree>
    <p:extLst>
      <p:ext uri="{BB962C8B-B14F-4D97-AF65-F5344CB8AC3E}">
        <p14:creationId xmlns:p14="http://schemas.microsoft.com/office/powerpoint/2010/main" val="30375910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dirty="0">
              <a:solidFill>
                <a:srgbClr val="FFFFFF"/>
              </a:solidFill>
            </a:endParaRPr>
          </a:p>
        </p:txBody>
      </p:sp>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dirty="0">
              <a:solidFill>
                <a:srgbClr val="FFFFFF"/>
              </a:solidFill>
            </a:endParaRPr>
          </a:p>
        </p:txBody>
      </p:sp>
      <p:sp>
        <p:nvSpPr>
          <p:cNvPr id="2" name="Title 1"/>
          <p:cNvSpPr>
            <a:spLocks noGrp="1"/>
          </p:cNvSpPr>
          <p:nvPr>
            <p:ph type="ctrTitle"/>
          </p:nvPr>
        </p:nvSpPr>
        <p:spPr>
          <a:xfrm rot="19140000">
            <a:off x="1089484" y="1730403"/>
            <a:ext cx="7531497"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616370" y="2470926"/>
            <a:ext cx="8681508"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714B45-D922-4688-951D-112D43863C72}" type="slidenum">
              <a:rPr lang="en-US" smtClean="0"/>
              <a:pPr/>
              <a:t>‹#›</a:t>
            </a:fld>
            <a:endParaRPr lang="en-US" dirty="0"/>
          </a:p>
        </p:txBody>
      </p:sp>
    </p:spTree>
    <p:extLst>
      <p:ext uri="{BB962C8B-B14F-4D97-AF65-F5344CB8AC3E}">
        <p14:creationId xmlns:p14="http://schemas.microsoft.com/office/powerpoint/2010/main" val="32879111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7C1B41-6072-4D21-B7F7-5531DA0AF4C2}" type="slidenum">
              <a:rPr lang="en-US" smtClean="0"/>
              <a:pPr/>
              <a:t>‹#›</a:t>
            </a:fld>
            <a:endParaRPr lang="en-US" dirty="0"/>
          </a:p>
        </p:txBody>
      </p:sp>
    </p:spTree>
    <p:extLst>
      <p:ext uri="{BB962C8B-B14F-4D97-AF65-F5344CB8AC3E}">
        <p14:creationId xmlns:p14="http://schemas.microsoft.com/office/powerpoint/2010/main" val="279469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dirty="0">
              <a:solidFill>
                <a:srgbClr val="FFFFFF"/>
              </a:solidFill>
            </a:endParaRPr>
          </a:p>
        </p:txBody>
      </p:sp>
      <p:sp>
        <p:nvSpPr>
          <p:cNvPr id="7" name="Right Triangle 6"/>
          <p:cNvSpPr/>
          <p:nvPr/>
        </p:nvSpPr>
        <p:spPr>
          <a:xfrm>
            <a:off x="1" y="2647950"/>
            <a:ext cx="476250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dirty="0">
              <a:solidFill>
                <a:srgbClr val="FFFFFF"/>
              </a:solidFill>
            </a:endParaRPr>
          </a:p>
        </p:txBody>
      </p:sp>
      <p:sp>
        <p:nvSpPr>
          <p:cNvPr id="2" name="Title 1"/>
          <p:cNvSpPr>
            <a:spLocks noGrp="1"/>
          </p:cNvSpPr>
          <p:nvPr>
            <p:ph type="title"/>
          </p:nvPr>
        </p:nvSpPr>
        <p:spPr>
          <a:xfrm rot="19140000">
            <a:off x="1092532" y="1726738"/>
            <a:ext cx="7534656"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621536" y="2468304"/>
            <a:ext cx="8680704"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520B3B-D404-4155-969A-DFD4AD0A7473}" type="slidenum">
              <a:rPr lang="en-US" smtClean="0"/>
              <a:pPr/>
              <a:t>‹#›</a:t>
            </a:fld>
            <a:endParaRPr lang="en-US" dirty="0"/>
          </a:p>
        </p:txBody>
      </p:sp>
    </p:spTree>
    <p:extLst>
      <p:ext uri="{BB962C8B-B14F-4D97-AF65-F5344CB8AC3E}">
        <p14:creationId xmlns:p14="http://schemas.microsoft.com/office/powerpoint/2010/main" val="41515533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0"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6688"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86AD030-7D7D-446A-B98F-749E1A8A23B0}" type="slidenum">
              <a:rPr lang="en-US" smtClean="0"/>
              <a:pPr/>
              <a:t>‹#›</a:t>
            </a:fld>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99026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A8F8CC-39C9-47AD-9B81-EE643CAFB954}" type="datetimeFigureOut">
              <a:rPr lang="en-US" smtClean="0"/>
              <a:t>11/23/2016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7756B0-5BE2-4C5F-9820-598AF38369F6}" type="slidenum">
              <a:rPr lang="en-US" smtClean="0"/>
              <a:t>‹#›</a:t>
            </a:fld>
            <a:endParaRPr lang="en-US"/>
          </a:p>
        </p:txBody>
      </p:sp>
    </p:spTree>
    <p:extLst>
      <p:ext uri="{BB962C8B-B14F-4D97-AF65-F5344CB8AC3E}">
        <p14:creationId xmlns:p14="http://schemas.microsoft.com/office/powerpoint/2010/main" val="22824223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97280"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1092200"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6688"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6266688"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6E2354B-327A-40BC-9767-649487AB6CD5}" type="slidenum">
              <a:rPr lang="en-US" smtClean="0"/>
              <a:pPr/>
              <a:t>‹#›</a:t>
            </a:fld>
            <a:endParaRPr lang="en-US" dirty="0"/>
          </a:p>
        </p:txBody>
      </p:sp>
    </p:spTree>
    <p:extLst>
      <p:ext uri="{BB962C8B-B14F-4D97-AF65-F5344CB8AC3E}">
        <p14:creationId xmlns:p14="http://schemas.microsoft.com/office/powerpoint/2010/main" val="2550001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90A921D-5273-471D-8EE2-7DAA0A61458B}" type="slidenum">
              <a:rPr lang="en-US" smtClean="0"/>
              <a:pPr/>
              <a:t>‹#›</a:t>
            </a:fld>
            <a:endParaRPr lang="en-US" dirty="0"/>
          </a:p>
        </p:txBody>
      </p:sp>
    </p:spTree>
    <p:extLst>
      <p:ext uri="{BB962C8B-B14F-4D97-AF65-F5344CB8AC3E}">
        <p14:creationId xmlns:p14="http://schemas.microsoft.com/office/powerpoint/2010/main" val="13680103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8F0BC5-B93C-4A94-BE44-E4F6D69CE1A0}" type="slidenum">
              <a:rPr lang="en-US" smtClean="0"/>
              <a:pPr/>
              <a:t>‹#›</a:t>
            </a:fld>
            <a:endParaRPr lang="en-US" dirty="0"/>
          </a:p>
        </p:txBody>
      </p:sp>
    </p:spTree>
    <p:extLst>
      <p:ext uri="{BB962C8B-B14F-4D97-AF65-F5344CB8AC3E}">
        <p14:creationId xmlns:p14="http://schemas.microsoft.com/office/powerpoint/2010/main" val="143338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dirty="0">
              <a:solidFill>
                <a:srgbClr val="FFFFFF"/>
              </a:solidFill>
            </a:endParaRPr>
          </a:p>
        </p:txBody>
      </p:sp>
      <p:sp>
        <p:nvSpPr>
          <p:cNvPr id="18" name="Right Triangle 17"/>
          <p:cNvSpPr/>
          <p:nvPr/>
        </p:nvSpPr>
        <p:spPr>
          <a:xfrm rot="5400000">
            <a:off x="1720852" y="-1720850"/>
            <a:ext cx="6858000" cy="10299704"/>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800" dirty="0">
              <a:solidFill>
                <a:srgbClr val="FFFFFF"/>
              </a:solidFill>
            </a:endParaRPr>
          </a:p>
        </p:txBody>
      </p:sp>
      <p:sp>
        <p:nvSpPr>
          <p:cNvPr id="2" name="Title 1"/>
          <p:cNvSpPr>
            <a:spLocks noGrp="1"/>
          </p:cNvSpPr>
          <p:nvPr>
            <p:ph type="title"/>
          </p:nvPr>
        </p:nvSpPr>
        <p:spPr>
          <a:xfrm rot="19140000">
            <a:off x="1046573" y="1576104"/>
            <a:ext cx="694944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6332737" y="2618913"/>
            <a:ext cx="507703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730605" y="2253385"/>
            <a:ext cx="7726347"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D51B2118-0027-4815-8B25-22490ED5FCB2}" type="slidenum">
              <a:rPr lang="en-US" smtClean="0">
                <a:solidFill>
                  <a:srgbClr val="434342"/>
                </a:solidFill>
              </a:rPr>
              <a:pPr/>
              <a:t>‹#›</a:t>
            </a:fld>
            <a:endParaRPr lang="en-US" dirty="0">
              <a:solidFill>
                <a:srgbClr val="434342"/>
              </a:solidFill>
            </a:endParaRPr>
          </a:p>
        </p:txBody>
      </p:sp>
    </p:spTree>
    <p:extLst>
      <p:ext uri="{BB962C8B-B14F-4D97-AF65-F5344CB8AC3E}">
        <p14:creationId xmlns:p14="http://schemas.microsoft.com/office/powerpoint/2010/main" val="26349765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5101" y="0"/>
            <a:ext cx="9486900"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dirty="0" smtClean="0"/>
              <a:t>Click icon to add picture</a:t>
            </a:r>
            <a:endParaRPr lang="en-US" dirty="0"/>
          </a:p>
        </p:txBody>
      </p:sp>
      <p:sp>
        <p:nvSpPr>
          <p:cNvPr id="9" name="Right Triangle 8"/>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dirty="0">
              <a:solidFill>
                <a:srgbClr val="FFFFFF"/>
              </a:solidFill>
            </a:endParaRPr>
          </a:p>
        </p:txBody>
      </p:sp>
      <p:sp>
        <p:nvSpPr>
          <p:cNvPr id="10" name="Freeform 9"/>
          <p:cNvSpPr/>
          <p:nvPr/>
        </p:nvSpPr>
        <p:spPr>
          <a:xfrm>
            <a:off x="1" y="5048250"/>
            <a:ext cx="476250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dirty="0">
              <a:solidFill>
                <a:srgbClr val="FFFFFF"/>
              </a:solidFill>
            </a:endParaRPr>
          </a:p>
        </p:txBody>
      </p:sp>
      <p:sp>
        <p:nvSpPr>
          <p:cNvPr id="2" name="Title 1"/>
          <p:cNvSpPr>
            <a:spLocks noGrp="1"/>
          </p:cNvSpPr>
          <p:nvPr>
            <p:ph type="title"/>
          </p:nvPr>
        </p:nvSpPr>
        <p:spPr>
          <a:xfrm rot="19140000">
            <a:off x="894929" y="1717501"/>
            <a:ext cx="73152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524639" y="2180529"/>
            <a:ext cx="8128727"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915487-092B-40A0-8995-03FC722735DB}" type="slidenum">
              <a:rPr lang="en-US" smtClean="0"/>
              <a:pPr/>
              <a:t>‹#›</a:t>
            </a:fld>
            <a:endParaRPr lang="en-US" dirty="0"/>
          </a:p>
        </p:txBody>
      </p:sp>
    </p:spTree>
    <p:extLst>
      <p:ext uri="{BB962C8B-B14F-4D97-AF65-F5344CB8AC3E}">
        <p14:creationId xmlns:p14="http://schemas.microsoft.com/office/powerpoint/2010/main" val="33045342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2809B1-81DA-4A2A-BA70-47AD4F768D1B}" type="slidenum">
              <a:rPr lang="en-US" smtClean="0"/>
              <a:pPr/>
              <a:t>‹#›</a:t>
            </a:fld>
            <a:endParaRPr lang="en-US" dirty="0"/>
          </a:p>
        </p:txBody>
      </p:sp>
    </p:spTree>
    <p:extLst>
      <p:ext uri="{BB962C8B-B14F-4D97-AF65-F5344CB8AC3E}">
        <p14:creationId xmlns:p14="http://schemas.microsoft.com/office/powerpoint/2010/main" val="1012130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F0D447-928F-49DA-86B3-9230671EB8E3}" type="slidenum">
              <a:rPr lang="en-US" smtClean="0"/>
              <a:pPr/>
              <a:t>‹#›</a:t>
            </a:fld>
            <a:endParaRPr lang="en-US" dirty="0"/>
          </a:p>
        </p:txBody>
      </p:sp>
    </p:spTree>
    <p:extLst>
      <p:ext uri="{BB962C8B-B14F-4D97-AF65-F5344CB8AC3E}">
        <p14:creationId xmlns:p14="http://schemas.microsoft.com/office/powerpoint/2010/main" val="1317058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A8F8CC-39C9-47AD-9B81-EE643CAFB954}" type="datetimeFigureOut">
              <a:rPr lang="en-US" smtClean="0"/>
              <a:t>11/23/2016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7756B0-5BE2-4C5F-9820-598AF38369F6}" type="slidenum">
              <a:rPr lang="en-US" smtClean="0"/>
              <a:t>‹#›</a:t>
            </a:fld>
            <a:endParaRPr lang="en-US"/>
          </a:p>
        </p:txBody>
      </p:sp>
    </p:spTree>
    <p:extLst>
      <p:ext uri="{BB962C8B-B14F-4D97-AF65-F5344CB8AC3E}">
        <p14:creationId xmlns:p14="http://schemas.microsoft.com/office/powerpoint/2010/main" val="1172801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A8F8CC-39C9-47AD-9B81-EE643CAFB954}" type="datetimeFigureOut">
              <a:rPr lang="en-US" smtClean="0"/>
              <a:t>11/23/2016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7756B0-5BE2-4C5F-9820-598AF38369F6}" type="slidenum">
              <a:rPr lang="en-US" smtClean="0"/>
              <a:t>‹#›</a:t>
            </a:fld>
            <a:endParaRPr lang="en-US"/>
          </a:p>
        </p:txBody>
      </p:sp>
    </p:spTree>
    <p:extLst>
      <p:ext uri="{BB962C8B-B14F-4D97-AF65-F5344CB8AC3E}">
        <p14:creationId xmlns:p14="http://schemas.microsoft.com/office/powerpoint/2010/main" val="411674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A8F8CC-39C9-47AD-9B81-EE643CAFB954}" type="datetimeFigureOut">
              <a:rPr lang="en-US" smtClean="0"/>
              <a:t>11/23/2016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7756B0-5BE2-4C5F-9820-598AF38369F6}" type="slidenum">
              <a:rPr lang="en-US" smtClean="0"/>
              <a:t>‹#›</a:t>
            </a:fld>
            <a:endParaRPr lang="en-US"/>
          </a:p>
        </p:txBody>
      </p:sp>
    </p:spTree>
    <p:extLst>
      <p:ext uri="{BB962C8B-B14F-4D97-AF65-F5344CB8AC3E}">
        <p14:creationId xmlns:p14="http://schemas.microsoft.com/office/powerpoint/2010/main" val="1459737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A8F8CC-39C9-47AD-9B81-EE643CAFB954}" type="datetimeFigureOut">
              <a:rPr lang="en-US" smtClean="0"/>
              <a:t>11/23/2016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7756B0-5BE2-4C5F-9820-598AF38369F6}" type="slidenum">
              <a:rPr lang="en-US" smtClean="0"/>
              <a:t>‹#›</a:t>
            </a:fld>
            <a:endParaRPr lang="en-US"/>
          </a:p>
        </p:txBody>
      </p:sp>
    </p:spTree>
    <p:extLst>
      <p:ext uri="{BB962C8B-B14F-4D97-AF65-F5344CB8AC3E}">
        <p14:creationId xmlns:p14="http://schemas.microsoft.com/office/powerpoint/2010/main" val="98087379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5" y="5050633"/>
            <a:ext cx="4765676"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8" name="Freeform 7"/>
          <p:cNvSpPr/>
          <p:nvPr/>
        </p:nvSpPr>
        <p:spPr>
          <a:xfrm>
            <a:off x="-3173" y="5051293"/>
            <a:ext cx="12195173"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2" name="Title Placeholder 1"/>
          <p:cNvSpPr>
            <a:spLocks noGrp="1"/>
          </p:cNvSpPr>
          <p:nvPr>
            <p:ph type="title"/>
          </p:nvPr>
        </p:nvSpPr>
        <p:spPr>
          <a:xfrm>
            <a:off x="1097280" y="365760"/>
            <a:ext cx="1002792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100629"/>
            <a:ext cx="1002792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68224" y="5870448"/>
            <a:ext cx="2901696" cy="201168"/>
          </a:xfrm>
          <a:prstGeom prst="rect">
            <a:avLst/>
          </a:prstGeom>
        </p:spPr>
        <p:txBody>
          <a:bodyPr vert="horz" lIns="91440" tIns="45720" rIns="91440" bIns="45720" rtlCol="0" anchor="ctr"/>
          <a:lstStyle>
            <a:lvl1pPr algn="l">
              <a:defRPr sz="1200">
                <a:solidFill>
                  <a:srgbClr val="FFFFFF"/>
                </a:solidFill>
              </a:defRPr>
            </a:lvl1pPr>
          </a:lstStyle>
          <a:p>
            <a:pPr eaLnBrk="0" fontAlgn="base" hangingPunct="0">
              <a:spcBef>
                <a:spcPct val="0"/>
              </a:spcBef>
              <a:spcAft>
                <a:spcPct val="0"/>
              </a:spcAft>
            </a:pPr>
            <a:endParaRPr lang="en-US">
              <a:latin typeface="Verdana" pitchFamily="34" charset="0"/>
            </a:endParaRPr>
          </a:p>
        </p:txBody>
      </p:sp>
      <p:sp>
        <p:nvSpPr>
          <p:cNvPr id="5" name="Footer Placeholder 4"/>
          <p:cNvSpPr>
            <a:spLocks noGrp="1"/>
          </p:cNvSpPr>
          <p:nvPr>
            <p:ph type="ftr" sz="quarter" idx="3"/>
          </p:nvPr>
        </p:nvSpPr>
        <p:spPr>
          <a:xfrm>
            <a:off x="4690019" y="6285122"/>
            <a:ext cx="6299200" cy="274320"/>
          </a:xfrm>
          <a:prstGeom prst="rect">
            <a:avLst/>
          </a:prstGeom>
        </p:spPr>
        <p:txBody>
          <a:bodyPr vert="horz" lIns="91440" tIns="45720" rIns="91440" bIns="45720" rtlCol="0" anchor="ctr"/>
          <a:lstStyle>
            <a:lvl1pPr algn="r">
              <a:defRPr sz="1000" cap="all" spc="200" baseline="0">
                <a:solidFill>
                  <a:srgbClr val="FFFFFF"/>
                </a:solidFill>
              </a:defRPr>
            </a:lvl1pPr>
          </a:lstStyle>
          <a:p>
            <a:pPr eaLnBrk="0" fontAlgn="base" hangingPunct="0">
              <a:spcBef>
                <a:spcPct val="0"/>
              </a:spcBef>
              <a:spcAft>
                <a:spcPct val="0"/>
              </a:spcAft>
            </a:pPr>
            <a:endParaRPr lang="en-US">
              <a:latin typeface="Verdana" pitchFamily="34" charset="0"/>
            </a:endParaRPr>
          </a:p>
        </p:txBody>
      </p:sp>
      <p:sp>
        <p:nvSpPr>
          <p:cNvPr id="6" name="Slide Number Placeholder 5"/>
          <p:cNvSpPr>
            <a:spLocks noGrp="1"/>
          </p:cNvSpPr>
          <p:nvPr>
            <p:ph type="sldNum" sz="quarter" idx="4"/>
          </p:nvPr>
        </p:nvSpPr>
        <p:spPr>
          <a:xfrm>
            <a:off x="11201384" y="6170822"/>
            <a:ext cx="67056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pPr eaLnBrk="0" fontAlgn="base" hangingPunct="0">
              <a:spcBef>
                <a:spcPct val="0"/>
              </a:spcBef>
              <a:spcAft>
                <a:spcPct val="0"/>
              </a:spcAft>
            </a:pPr>
            <a:fld id="{9BAF74BA-D170-4894-A509-F3126ECBB440}" type="slidenum">
              <a:rPr lang="en-US" smtClean="0">
                <a:latin typeface="Verdana" pitchFamily="34" charset="0"/>
              </a:rPr>
              <a:pPr eaLnBrk="0" fontAlgn="base" hangingPunct="0">
                <a:spcBef>
                  <a:spcPct val="0"/>
                </a:spcBef>
                <a:spcAft>
                  <a:spcPct val="0"/>
                </a:spcAft>
              </a:pPr>
              <a:t>‹#›</a:t>
            </a:fld>
            <a:endParaRPr lang="en-US">
              <a:latin typeface="Verdana" pitchFamily="34" charset="0"/>
            </a:endParaRPr>
          </a:p>
        </p:txBody>
      </p:sp>
    </p:spTree>
    <p:extLst>
      <p:ext uri="{BB962C8B-B14F-4D97-AF65-F5344CB8AC3E}">
        <p14:creationId xmlns:p14="http://schemas.microsoft.com/office/powerpoint/2010/main" val="323270428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5" y="5050633"/>
            <a:ext cx="4765676"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8" name="Freeform 7"/>
          <p:cNvSpPr/>
          <p:nvPr/>
        </p:nvSpPr>
        <p:spPr>
          <a:xfrm>
            <a:off x="-3173" y="5051293"/>
            <a:ext cx="12195173"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2" name="Title Placeholder 1"/>
          <p:cNvSpPr>
            <a:spLocks noGrp="1"/>
          </p:cNvSpPr>
          <p:nvPr>
            <p:ph type="title"/>
          </p:nvPr>
        </p:nvSpPr>
        <p:spPr>
          <a:xfrm>
            <a:off x="1097280" y="365760"/>
            <a:ext cx="1002792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100629"/>
            <a:ext cx="1002792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68224" y="5870448"/>
            <a:ext cx="2901696" cy="201168"/>
          </a:xfrm>
          <a:prstGeom prst="rect">
            <a:avLst/>
          </a:prstGeom>
        </p:spPr>
        <p:txBody>
          <a:bodyPr vert="horz" lIns="91440" tIns="45720" rIns="91440" bIns="45720" rtlCol="0" anchor="ctr"/>
          <a:lstStyle>
            <a:lvl1pPr algn="l">
              <a:defRPr sz="1200">
                <a:solidFill>
                  <a:srgbClr val="FFFFFF"/>
                </a:solidFill>
              </a:defRPr>
            </a:lvl1pPr>
          </a:lstStyle>
          <a:p>
            <a:pPr eaLnBrk="0" fontAlgn="base" hangingPunct="0">
              <a:spcBef>
                <a:spcPct val="0"/>
              </a:spcBef>
              <a:spcAft>
                <a:spcPct val="0"/>
              </a:spcAft>
            </a:pPr>
            <a:endParaRPr lang="en-US">
              <a:latin typeface="Verdana" pitchFamily="34" charset="0"/>
            </a:endParaRPr>
          </a:p>
        </p:txBody>
      </p:sp>
      <p:sp>
        <p:nvSpPr>
          <p:cNvPr id="5" name="Footer Placeholder 4"/>
          <p:cNvSpPr>
            <a:spLocks noGrp="1"/>
          </p:cNvSpPr>
          <p:nvPr>
            <p:ph type="ftr" sz="quarter" idx="3"/>
          </p:nvPr>
        </p:nvSpPr>
        <p:spPr>
          <a:xfrm>
            <a:off x="4690019" y="6285122"/>
            <a:ext cx="6299200" cy="274320"/>
          </a:xfrm>
          <a:prstGeom prst="rect">
            <a:avLst/>
          </a:prstGeom>
        </p:spPr>
        <p:txBody>
          <a:bodyPr vert="horz" lIns="91440" tIns="45720" rIns="91440" bIns="45720" rtlCol="0" anchor="ctr"/>
          <a:lstStyle>
            <a:lvl1pPr algn="r">
              <a:defRPr sz="1000" cap="all" spc="200" baseline="0">
                <a:solidFill>
                  <a:srgbClr val="FFFFFF"/>
                </a:solidFill>
              </a:defRPr>
            </a:lvl1pPr>
          </a:lstStyle>
          <a:p>
            <a:pPr eaLnBrk="0" fontAlgn="base" hangingPunct="0">
              <a:spcBef>
                <a:spcPct val="0"/>
              </a:spcBef>
              <a:spcAft>
                <a:spcPct val="0"/>
              </a:spcAft>
            </a:pPr>
            <a:endParaRPr lang="en-US">
              <a:latin typeface="Verdana" pitchFamily="34" charset="0"/>
            </a:endParaRPr>
          </a:p>
        </p:txBody>
      </p:sp>
      <p:sp>
        <p:nvSpPr>
          <p:cNvPr id="6" name="Slide Number Placeholder 5"/>
          <p:cNvSpPr>
            <a:spLocks noGrp="1"/>
          </p:cNvSpPr>
          <p:nvPr>
            <p:ph type="sldNum" sz="quarter" idx="4"/>
          </p:nvPr>
        </p:nvSpPr>
        <p:spPr>
          <a:xfrm>
            <a:off x="11201384" y="6170822"/>
            <a:ext cx="67056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pPr eaLnBrk="0" fontAlgn="base" hangingPunct="0">
              <a:spcBef>
                <a:spcPct val="0"/>
              </a:spcBef>
              <a:spcAft>
                <a:spcPct val="0"/>
              </a:spcAft>
            </a:pPr>
            <a:fld id="{9BAF74BA-D170-4894-A509-F3126ECBB440}" type="slidenum">
              <a:rPr lang="en-US" smtClean="0">
                <a:latin typeface="Verdana" pitchFamily="34" charset="0"/>
              </a:rPr>
              <a:pPr eaLnBrk="0" fontAlgn="base" hangingPunct="0">
                <a:spcBef>
                  <a:spcPct val="0"/>
                </a:spcBef>
                <a:spcAft>
                  <a:spcPct val="0"/>
                </a:spcAft>
              </a:pPr>
              <a:t>‹#›</a:t>
            </a:fld>
            <a:endParaRPr lang="en-US">
              <a:latin typeface="Verdana" pitchFamily="34" charset="0"/>
            </a:endParaRPr>
          </a:p>
        </p:txBody>
      </p:sp>
    </p:spTree>
    <p:extLst>
      <p:ext uri="{BB962C8B-B14F-4D97-AF65-F5344CB8AC3E}">
        <p14:creationId xmlns:p14="http://schemas.microsoft.com/office/powerpoint/2010/main" val="97676738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5" y="5050633"/>
            <a:ext cx="4765676"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8" name="Freeform 7"/>
          <p:cNvSpPr/>
          <p:nvPr/>
        </p:nvSpPr>
        <p:spPr>
          <a:xfrm>
            <a:off x="-3173" y="5051293"/>
            <a:ext cx="12195173"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2" name="Title Placeholder 1"/>
          <p:cNvSpPr>
            <a:spLocks noGrp="1"/>
          </p:cNvSpPr>
          <p:nvPr>
            <p:ph type="title"/>
          </p:nvPr>
        </p:nvSpPr>
        <p:spPr>
          <a:xfrm>
            <a:off x="1097280" y="365760"/>
            <a:ext cx="1002792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100629"/>
            <a:ext cx="1002792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68224" y="5870448"/>
            <a:ext cx="2901696" cy="201168"/>
          </a:xfrm>
          <a:prstGeom prst="rect">
            <a:avLst/>
          </a:prstGeom>
        </p:spPr>
        <p:txBody>
          <a:bodyPr vert="horz" lIns="91440" tIns="45720" rIns="91440" bIns="45720" rtlCol="0" anchor="ctr"/>
          <a:lstStyle>
            <a:lvl1pPr algn="l">
              <a:defRPr sz="1200">
                <a:solidFill>
                  <a:srgbClr val="FFFFFF"/>
                </a:solidFill>
              </a:defRPr>
            </a:lvl1pPr>
          </a:lstStyle>
          <a:p>
            <a:pPr eaLnBrk="0" fontAlgn="base" hangingPunct="0">
              <a:spcBef>
                <a:spcPct val="0"/>
              </a:spcBef>
              <a:spcAft>
                <a:spcPct val="0"/>
              </a:spcAft>
            </a:pPr>
            <a:endParaRPr lang="en-US">
              <a:latin typeface="Verdana" pitchFamily="34" charset="0"/>
            </a:endParaRPr>
          </a:p>
        </p:txBody>
      </p:sp>
      <p:sp>
        <p:nvSpPr>
          <p:cNvPr id="5" name="Footer Placeholder 4"/>
          <p:cNvSpPr>
            <a:spLocks noGrp="1"/>
          </p:cNvSpPr>
          <p:nvPr>
            <p:ph type="ftr" sz="quarter" idx="3"/>
          </p:nvPr>
        </p:nvSpPr>
        <p:spPr>
          <a:xfrm>
            <a:off x="4690019" y="6285122"/>
            <a:ext cx="6299200" cy="274320"/>
          </a:xfrm>
          <a:prstGeom prst="rect">
            <a:avLst/>
          </a:prstGeom>
        </p:spPr>
        <p:txBody>
          <a:bodyPr vert="horz" lIns="91440" tIns="45720" rIns="91440" bIns="45720" rtlCol="0" anchor="ctr"/>
          <a:lstStyle>
            <a:lvl1pPr algn="r">
              <a:defRPr sz="1000" cap="all" spc="200" baseline="0">
                <a:solidFill>
                  <a:srgbClr val="FFFFFF"/>
                </a:solidFill>
              </a:defRPr>
            </a:lvl1pPr>
          </a:lstStyle>
          <a:p>
            <a:pPr eaLnBrk="0" fontAlgn="base" hangingPunct="0">
              <a:spcBef>
                <a:spcPct val="0"/>
              </a:spcBef>
              <a:spcAft>
                <a:spcPct val="0"/>
              </a:spcAft>
            </a:pPr>
            <a:endParaRPr lang="en-US">
              <a:latin typeface="Verdana" pitchFamily="34" charset="0"/>
            </a:endParaRPr>
          </a:p>
        </p:txBody>
      </p:sp>
      <p:sp>
        <p:nvSpPr>
          <p:cNvPr id="6" name="Slide Number Placeholder 5"/>
          <p:cNvSpPr>
            <a:spLocks noGrp="1"/>
          </p:cNvSpPr>
          <p:nvPr>
            <p:ph type="sldNum" sz="quarter" idx="4"/>
          </p:nvPr>
        </p:nvSpPr>
        <p:spPr>
          <a:xfrm>
            <a:off x="11201384" y="6170822"/>
            <a:ext cx="67056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pPr eaLnBrk="0" fontAlgn="base" hangingPunct="0">
              <a:spcBef>
                <a:spcPct val="0"/>
              </a:spcBef>
              <a:spcAft>
                <a:spcPct val="0"/>
              </a:spcAft>
            </a:pPr>
            <a:fld id="{9BAF74BA-D170-4894-A509-F3126ECBB440}" type="slidenum">
              <a:rPr lang="en-US" smtClean="0">
                <a:latin typeface="Verdana" pitchFamily="34" charset="0"/>
              </a:rPr>
              <a:pPr eaLnBrk="0" fontAlgn="base" hangingPunct="0">
                <a:spcBef>
                  <a:spcPct val="0"/>
                </a:spcBef>
                <a:spcAft>
                  <a:spcPct val="0"/>
                </a:spcAft>
              </a:pPr>
              <a:t>‹#›</a:t>
            </a:fld>
            <a:endParaRPr lang="en-US">
              <a:latin typeface="Verdana" pitchFamily="34" charset="0"/>
            </a:endParaRPr>
          </a:p>
        </p:txBody>
      </p:sp>
    </p:spTree>
    <p:extLst>
      <p:ext uri="{BB962C8B-B14F-4D97-AF65-F5344CB8AC3E}">
        <p14:creationId xmlns:p14="http://schemas.microsoft.com/office/powerpoint/2010/main" val="2236912319"/>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22530" name="Group 2"/>
          <p:cNvGrpSpPr>
            <a:grpSpLocks/>
          </p:cNvGrpSpPr>
          <p:nvPr/>
        </p:nvGrpSpPr>
        <p:grpSpPr bwMode="auto">
          <a:xfrm>
            <a:off x="6288618" y="5345114"/>
            <a:ext cx="5903383" cy="1512887"/>
            <a:chOff x="2971" y="3367"/>
            <a:chExt cx="2789" cy="953"/>
          </a:xfrm>
        </p:grpSpPr>
        <p:sp>
          <p:nvSpPr>
            <p:cNvPr id="22531" name="Freeform 3"/>
            <p:cNvSpPr>
              <a:spLocks/>
            </p:cNvSpPr>
            <p:nvPr/>
          </p:nvSpPr>
          <p:spPr bwMode="ltGray">
            <a:xfrm>
              <a:off x="2971" y="3367"/>
              <a:ext cx="2789" cy="953"/>
            </a:xfrm>
            <a:custGeom>
              <a:avLst/>
              <a:gdLst>
                <a:gd name="T0" fmla="*/ 2768 w 2780"/>
                <a:gd name="T1" fmla="*/ 18 h 953"/>
                <a:gd name="T2" fmla="*/ 2678 w 2780"/>
                <a:gd name="T3" fmla="*/ 24 h 953"/>
                <a:gd name="T4" fmla="*/ 2613 w 2780"/>
                <a:gd name="T5" fmla="*/ 102 h 953"/>
                <a:gd name="T6" fmla="*/ 2511 w 2780"/>
                <a:gd name="T7" fmla="*/ 156 h 953"/>
                <a:gd name="T8" fmla="*/ 2505 w 2780"/>
                <a:gd name="T9" fmla="*/ 222 h 953"/>
                <a:gd name="T10" fmla="*/ 2487 w 2780"/>
                <a:gd name="T11" fmla="*/ 246 h 953"/>
                <a:gd name="T12" fmla="*/ 2469 w 2780"/>
                <a:gd name="T13" fmla="*/ 252 h 953"/>
                <a:gd name="T14" fmla="*/ 2397 w 2780"/>
                <a:gd name="T15" fmla="*/ 210 h 953"/>
                <a:gd name="T16" fmla="*/ 2260 w 2780"/>
                <a:gd name="T17" fmla="*/ 192 h 953"/>
                <a:gd name="T18" fmla="*/ 2236 w 2780"/>
                <a:gd name="T19" fmla="*/ 186 h 953"/>
                <a:gd name="T20" fmla="*/ 2218 w 2780"/>
                <a:gd name="T21" fmla="*/ 192 h 953"/>
                <a:gd name="T22" fmla="*/ 2146 w 2780"/>
                <a:gd name="T23" fmla="*/ 228 h 953"/>
                <a:gd name="T24" fmla="*/ 2110 w 2780"/>
                <a:gd name="T25" fmla="*/ 240 h 953"/>
                <a:gd name="T26" fmla="*/ 2086 w 2780"/>
                <a:gd name="T27" fmla="*/ 246 h 953"/>
                <a:gd name="T28" fmla="*/ 2074 w 2780"/>
                <a:gd name="T29" fmla="*/ 258 h 953"/>
                <a:gd name="T30" fmla="*/ 2074 w 2780"/>
                <a:gd name="T31" fmla="*/ 276 h 953"/>
                <a:gd name="T32" fmla="*/ 2051 w 2780"/>
                <a:gd name="T33" fmla="*/ 300 h 953"/>
                <a:gd name="T34" fmla="*/ 2033 w 2780"/>
                <a:gd name="T35" fmla="*/ 312 h 953"/>
                <a:gd name="T36" fmla="*/ 2021 w 2780"/>
                <a:gd name="T37" fmla="*/ 324 h 953"/>
                <a:gd name="T38" fmla="*/ 2009 w 2780"/>
                <a:gd name="T39" fmla="*/ 336 h 953"/>
                <a:gd name="T40" fmla="*/ 1979 w 2780"/>
                <a:gd name="T41" fmla="*/ 342 h 953"/>
                <a:gd name="T42" fmla="*/ 1913 w 2780"/>
                <a:gd name="T43" fmla="*/ 336 h 953"/>
                <a:gd name="T44" fmla="*/ 1877 w 2780"/>
                <a:gd name="T45" fmla="*/ 330 h 953"/>
                <a:gd name="T46" fmla="*/ 1865 w 2780"/>
                <a:gd name="T47" fmla="*/ 342 h 953"/>
                <a:gd name="T48" fmla="*/ 1853 w 2780"/>
                <a:gd name="T49" fmla="*/ 354 h 953"/>
                <a:gd name="T50" fmla="*/ 1823 w 2780"/>
                <a:gd name="T51" fmla="*/ 360 h 953"/>
                <a:gd name="T52" fmla="*/ 1764 w 2780"/>
                <a:gd name="T53" fmla="*/ 342 h 953"/>
                <a:gd name="T54" fmla="*/ 1740 w 2780"/>
                <a:gd name="T55" fmla="*/ 342 h 953"/>
                <a:gd name="T56" fmla="*/ 1716 w 2780"/>
                <a:gd name="T57" fmla="*/ 354 h 953"/>
                <a:gd name="T58" fmla="*/ 1656 w 2780"/>
                <a:gd name="T59" fmla="*/ 425 h 953"/>
                <a:gd name="T60" fmla="*/ 1614 w 2780"/>
                <a:gd name="T61" fmla="*/ 569 h 953"/>
                <a:gd name="T62" fmla="*/ 1614 w 2780"/>
                <a:gd name="T63" fmla="*/ 593 h 953"/>
                <a:gd name="T64" fmla="*/ 1620 w 2780"/>
                <a:gd name="T65" fmla="*/ 641 h 953"/>
                <a:gd name="T66" fmla="*/ 1638 w 2780"/>
                <a:gd name="T67" fmla="*/ 659 h 953"/>
                <a:gd name="T68" fmla="*/ 1632 w 2780"/>
                <a:gd name="T69" fmla="*/ 671 h 953"/>
                <a:gd name="T70" fmla="*/ 1620 w 2780"/>
                <a:gd name="T71" fmla="*/ 683 h 953"/>
                <a:gd name="T72" fmla="*/ 1542 w 2780"/>
                <a:gd name="T73" fmla="*/ 689 h 953"/>
                <a:gd name="T74" fmla="*/ 1465 w 2780"/>
                <a:gd name="T75" fmla="*/ 629 h 953"/>
                <a:gd name="T76" fmla="*/ 1333 w 2780"/>
                <a:gd name="T77" fmla="*/ 587 h 953"/>
                <a:gd name="T78" fmla="*/ 1184 w 2780"/>
                <a:gd name="T79" fmla="*/ 671 h 953"/>
                <a:gd name="T80" fmla="*/ 1016 w 2780"/>
                <a:gd name="T81" fmla="*/ 731 h 953"/>
                <a:gd name="T82" fmla="*/ 813 w 2780"/>
                <a:gd name="T83" fmla="*/ 743 h 953"/>
                <a:gd name="T84" fmla="*/ 628 w 2780"/>
                <a:gd name="T85" fmla="*/ 701 h 953"/>
                <a:gd name="T86" fmla="*/ 568 w 2780"/>
                <a:gd name="T87" fmla="*/ 695 h 953"/>
                <a:gd name="T88" fmla="*/ 556 w 2780"/>
                <a:gd name="T89" fmla="*/ 701 h 953"/>
                <a:gd name="T90" fmla="*/ 520 w 2780"/>
                <a:gd name="T91" fmla="*/ 731 h 953"/>
                <a:gd name="T92" fmla="*/ 436 w 2780"/>
                <a:gd name="T93" fmla="*/ 809 h 953"/>
                <a:gd name="T94" fmla="*/ 406 w 2780"/>
                <a:gd name="T95" fmla="*/ 821 h 953"/>
                <a:gd name="T96" fmla="*/ 382 w 2780"/>
                <a:gd name="T97" fmla="*/ 821 h 953"/>
                <a:gd name="T98" fmla="*/ 335 w 2780"/>
                <a:gd name="T99" fmla="*/ 827 h 953"/>
                <a:gd name="T100" fmla="*/ 209 w 2780"/>
                <a:gd name="T101" fmla="*/ 851 h 953"/>
                <a:gd name="T102" fmla="*/ 17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80 w 2780"/>
                <a:gd name="T115"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1800" dirty="0">
                <a:solidFill>
                  <a:srgbClr val="EAEAEA"/>
                </a:solidFill>
              </a:endParaRPr>
            </a:p>
          </p:txBody>
        </p:sp>
        <p:sp>
          <p:nvSpPr>
            <p:cNvPr id="22532" name="Freeform 4"/>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1800" dirty="0">
                <a:solidFill>
                  <a:srgbClr val="EAEAEA"/>
                </a:solidFill>
              </a:endParaRPr>
            </a:p>
          </p:txBody>
        </p:sp>
        <p:sp>
          <p:nvSpPr>
            <p:cNvPr id="22533" name="Freeform 5"/>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1800" dirty="0">
                <a:solidFill>
                  <a:srgbClr val="EAEAEA"/>
                </a:solidFill>
              </a:endParaRPr>
            </a:p>
          </p:txBody>
        </p:sp>
        <p:sp>
          <p:nvSpPr>
            <p:cNvPr id="22534" name="Freeform 6"/>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1800" dirty="0">
                <a:solidFill>
                  <a:srgbClr val="EAEAEA"/>
                </a:solidFill>
              </a:endParaRPr>
            </a:p>
          </p:txBody>
        </p:sp>
        <p:sp>
          <p:nvSpPr>
            <p:cNvPr id="22535" name="Freeform 7"/>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1800" dirty="0">
                <a:solidFill>
                  <a:srgbClr val="EAEAEA"/>
                </a:solidFill>
              </a:endParaRPr>
            </a:p>
          </p:txBody>
        </p:sp>
        <p:sp>
          <p:nvSpPr>
            <p:cNvPr id="22536" name="Freeform 8"/>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1800" dirty="0">
                <a:solidFill>
                  <a:srgbClr val="EAEAEA"/>
                </a:solidFill>
              </a:endParaRPr>
            </a:p>
          </p:txBody>
        </p:sp>
        <p:sp>
          <p:nvSpPr>
            <p:cNvPr id="22537" name="Freeform 9"/>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1800" dirty="0">
                <a:solidFill>
                  <a:srgbClr val="EAEAEA"/>
                </a:solidFill>
              </a:endParaRPr>
            </a:p>
          </p:txBody>
        </p:sp>
        <p:sp>
          <p:nvSpPr>
            <p:cNvPr id="22538" name="Freeform 10"/>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1800" dirty="0">
                <a:solidFill>
                  <a:srgbClr val="EAEAEA"/>
                </a:solidFill>
              </a:endParaRPr>
            </a:p>
          </p:txBody>
        </p:sp>
        <p:sp>
          <p:nvSpPr>
            <p:cNvPr id="22539" name="Freeform 11"/>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1800" dirty="0">
                <a:solidFill>
                  <a:srgbClr val="EAEAEA"/>
                </a:solidFill>
              </a:endParaRPr>
            </a:p>
          </p:txBody>
        </p:sp>
        <p:sp>
          <p:nvSpPr>
            <p:cNvPr id="22540" name="Freeform 12"/>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1800" dirty="0">
                <a:solidFill>
                  <a:srgbClr val="EAEAEA"/>
                </a:solidFill>
              </a:endParaRPr>
            </a:p>
          </p:txBody>
        </p:sp>
        <p:sp>
          <p:nvSpPr>
            <p:cNvPr id="22541" name="Freeform 13"/>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1800" dirty="0">
                <a:solidFill>
                  <a:srgbClr val="EAEAEA"/>
                </a:solidFill>
              </a:endParaRPr>
            </a:p>
          </p:txBody>
        </p:sp>
        <p:sp>
          <p:nvSpPr>
            <p:cNvPr id="22542" name="Freeform 14"/>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1800" dirty="0">
                <a:solidFill>
                  <a:srgbClr val="EAEAEA"/>
                </a:solidFill>
              </a:endParaRPr>
            </a:p>
          </p:txBody>
        </p:sp>
        <p:sp>
          <p:nvSpPr>
            <p:cNvPr id="22543" name="Freeform 15"/>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1800" dirty="0">
                <a:solidFill>
                  <a:srgbClr val="EAEAEA"/>
                </a:solidFill>
              </a:endParaRPr>
            </a:p>
          </p:txBody>
        </p:sp>
        <p:sp>
          <p:nvSpPr>
            <p:cNvPr id="22544" name="Freeform 16"/>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1800" dirty="0">
                <a:solidFill>
                  <a:srgbClr val="EAEAEA"/>
                </a:solidFill>
              </a:endParaRPr>
            </a:p>
          </p:txBody>
        </p:sp>
        <p:sp>
          <p:nvSpPr>
            <p:cNvPr id="22545" name="Freeform 17"/>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1800" dirty="0">
                <a:solidFill>
                  <a:srgbClr val="EAEAEA"/>
                </a:solidFill>
              </a:endParaRPr>
            </a:p>
          </p:txBody>
        </p:sp>
      </p:grpSp>
      <p:sp>
        <p:nvSpPr>
          <p:cNvPr id="22546" name="Rectangle 18"/>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2547" name="Rectangle 19"/>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fontAlgn="base">
              <a:spcBef>
                <a:spcPct val="0"/>
              </a:spcBef>
              <a:spcAft>
                <a:spcPct val="0"/>
              </a:spcAft>
            </a:pPr>
            <a:endParaRPr lang="en-US" dirty="0">
              <a:solidFill>
                <a:srgbClr val="EAEAEA"/>
              </a:solidFill>
            </a:endParaRPr>
          </a:p>
        </p:txBody>
      </p:sp>
      <p:sp>
        <p:nvSpPr>
          <p:cNvPr id="22548" name="Rectangle 20"/>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fontAlgn="base">
              <a:spcBef>
                <a:spcPct val="0"/>
              </a:spcBef>
              <a:spcAft>
                <a:spcPct val="0"/>
              </a:spcAft>
            </a:pPr>
            <a:endParaRPr lang="en-US" dirty="0">
              <a:solidFill>
                <a:srgbClr val="EAEAEA"/>
              </a:solidFill>
            </a:endParaRPr>
          </a:p>
        </p:txBody>
      </p:sp>
      <p:sp>
        <p:nvSpPr>
          <p:cNvPr id="22549" name="Rectangle 21"/>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fontAlgn="base">
              <a:spcBef>
                <a:spcPct val="0"/>
              </a:spcBef>
              <a:spcAft>
                <a:spcPct val="0"/>
              </a:spcAft>
            </a:pPr>
            <a:fld id="{9BAF74BA-D170-4894-A509-F3126ECBB440}" type="slidenum">
              <a:rPr lang="en-US">
                <a:solidFill>
                  <a:srgbClr val="EAEAEA"/>
                </a:solidFill>
              </a:rPr>
              <a:pPr fontAlgn="base">
                <a:spcBef>
                  <a:spcPct val="0"/>
                </a:spcBef>
                <a:spcAft>
                  <a:spcPct val="0"/>
                </a:spcAft>
              </a:pPr>
              <a:t>‹#›</a:t>
            </a:fld>
            <a:endParaRPr lang="en-US" dirty="0">
              <a:solidFill>
                <a:srgbClr val="EAEAEA"/>
              </a:solidFill>
            </a:endParaRPr>
          </a:p>
        </p:txBody>
      </p:sp>
      <p:sp>
        <p:nvSpPr>
          <p:cNvPr id="22550" name="Rectangle 22"/>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70816075"/>
      </p:ext>
    </p:extLst>
  </p:cSld>
  <p:clrMap bg1="dk2" tx1="lt1" bg2="dk1"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5" y="5050633"/>
            <a:ext cx="4765676"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dirty="0">
              <a:solidFill>
                <a:srgbClr val="FFFFFF"/>
              </a:solidFill>
            </a:endParaRPr>
          </a:p>
        </p:txBody>
      </p:sp>
      <p:sp>
        <p:nvSpPr>
          <p:cNvPr id="8" name="Freeform 7"/>
          <p:cNvSpPr/>
          <p:nvPr/>
        </p:nvSpPr>
        <p:spPr>
          <a:xfrm>
            <a:off x="-3173" y="5051293"/>
            <a:ext cx="12195173"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dirty="0">
              <a:solidFill>
                <a:srgbClr val="FFFFFF"/>
              </a:solidFill>
            </a:endParaRPr>
          </a:p>
        </p:txBody>
      </p:sp>
      <p:sp>
        <p:nvSpPr>
          <p:cNvPr id="2" name="Title Placeholder 1"/>
          <p:cNvSpPr>
            <a:spLocks noGrp="1"/>
          </p:cNvSpPr>
          <p:nvPr>
            <p:ph type="title"/>
          </p:nvPr>
        </p:nvSpPr>
        <p:spPr>
          <a:xfrm>
            <a:off x="1097280" y="365760"/>
            <a:ext cx="1002792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100629"/>
            <a:ext cx="1002792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68224" y="5870448"/>
            <a:ext cx="2901696" cy="201168"/>
          </a:xfrm>
          <a:prstGeom prst="rect">
            <a:avLst/>
          </a:prstGeom>
        </p:spPr>
        <p:txBody>
          <a:bodyPr vert="horz" lIns="91440" tIns="45720" rIns="91440" bIns="45720" rtlCol="0" anchor="ctr"/>
          <a:lstStyle>
            <a:lvl1pPr algn="l">
              <a:defRPr sz="1200">
                <a:solidFill>
                  <a:srgbClr val="FFFFFF"/>
                </a:solidFill>
              </a:defRPr>
            </a:lvl1pPr>
          </a:lstStyle>
          <a:p>
            <a:pPr eaLnBrk="0" fontAlgn="base" hangingPunct="0">
              <a:spcBef>
                <a:spcPct val="0"/>
              </a:spcBef>
              <a:spcAft>
                <a:spcPct val="0"/>
              </a:spcAft>
            </a:pPr>
            <a:endParaRPr lang="en-US" dirty="0">
              <a:latin typeface="Verdana" pitchFamily="34" charset="0"/>
            </a:endParaRPr>
          </a:p>
        </p:txBody>
      </p:sp>
      <p:sp>
        <p:nvSpPr>
          <p:cNvPr id="5" name="Footer Placeholder 4"/>
          <p:cNvSpPr>
            <a:spLocks noGrp="1"/>
          </p:cNvSpPr>
          <p:nvPr>
            <p:ph type="ftr" sz="quarter" idx="3"/>
          </p:nvPr>
        </p:nvSpPr>
        <p:spPr>
          <a:xfrm>
            <a:off x="4690019" y="6285122"/>
            <a:ext cx="6299200" cy="274320"/>
          </a:xfrm>
          <a:prstGeom prst="rect">
            <a:avLst/>
          </a:prstGeom>
        </p:spPr>
        <p:txBody>
          <a:bodyPr vert="horz" lIns="91440" tIns="45720" rIns="91440" bIns="45720" rtlCol="0" anchor="ctr"/>
          <a:lstStyle>
            <a:lvl1pPr algn="r">
              <a:defRPr sz="1000" cap="all" spc="200" baseline="0">
                <a:solidFill>
                  <a:srgbClr val="FFFFFF"/>
                </a:solidFill>
              </a:defRPr>
            </a:lvl1pPr>
          </a:lstStyle>
          <a:p>
            <a:pPr eaLnBrk="0" fontAlgn="base" hangingPunct="0">
              <a:spcBef>
                <a:spcPct val="0"/>
              </a:spcBef>
              <a:spcAft>
                <a:spcPct val="0"/>
              </a:spcAft>
            </a:pPr>
            <a:endParaRPr lang="en-US" dirty="0">
              <a:latin typeface="Verdana" pitchFamily="34" charset="0"/>
            </a:endParaRPr>
          </a:p>
        </p:txBody>
      </p:sp>
      <p:sp>
        <p:nvSpPr>
          <p:cNvPr id="6" name="Slide Number Placeholder 5"/>
          <p:cNvSpPr>
            <a:spLocks noGrp="1"/>
          </p:cNvSpPr>
          <p:nvPr>
            <p:ph type="sldNum" sz="quarter" idx="4"/>
          </p:nvPr>
        </p:nvSpPr>
        <p:spPr>
          <a:xfrm>
            <a:off x="11201384" y="6170822"/>
            <a:ext cx="67056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pPr eaLnBrk="0" fontAlgn="base" hangingPunct="0">
              <a:spcBef>
                <a:spcPct val="0"/>
              </a:spcBef>
              <a:spcAft>
                <a:spcPct val="0"/>
              </a:spcAft>
            </a:pPr>
            <a:fld id="{9BAF74BA-D170-4894-A509-F3126ECBB440}" type="slidenum">
              <a:rPr lang="en-US" smtClean="0">
                <a:latin typeface="Verdana" pitchFamily="34" charset="0"/>
              </a:rPr>
              <a:pPr eaLnBrk="0" fontAlgn="base" hangingPunct="0">
                <a:spcBef>
                  <a:spcPct val="0"/>
                </a:spcBef>
                <a:spcAft>
                  <a:spcPct val="0"/>
                </a:spcAft>
              </a:pPr>
              <a:t>‹#›</a:t>
            </a:fld>
            <a:endParaRPr lang="en-US" dirty="0">
              <a:latin typeface="Verdana" pitchFamily="34" charset="0"/>
            </a:endParaRPr>
          </a:p>
        </p:txBody>
      </p:sp>
    </p:spTree>
    <p:extLst>
      <p:ext uri="{BB962C8B-B14F-4D97-AF65-F5344CB8AC3E}">
        <p14:creationId xmlns:p14="http://schemas.microsoft.com/office/powerpoint/2010/main" val="2125593372"/>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9.emf"/><Relationship Id="rId4" Type="http://schemas.openxmlformats.org/officeDocument/2006/relationships/package" Target="../embeddings/Microsoft_Excel_Worksheet6.xlsx"/></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10.emf"/><Relationship Id="rId4" Type="http://schemas.openxmlformats.org/officeDocument/2006/relationships/package" Target="../embeddings/Microsoft_Word_Document7.docx"/></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11.emf"/><Relationship Id="rId4" Type="http://schemas.openxmlformats.org/officeDocument/2006/relationships/package" Target="../embeddings/Microsoft_Word_Document8.docx"/></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12.e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13.emf"/><Relationship Id="rId4" Type="http://schemas.openxmlformats.org/officeDocument/2006/relationships/package" Target="../embeddings/Microsoft_Excel_Worksheet9.xlsx"/></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package" Target="../embeddings/Microsoft_Excel_Worksheet1.xlsx"/></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5.emf"/><Relationship Id="rId4" Type="http://schemas.openxmlformats.org/officeDocument/2006/relationships/package" Target="../embeddings/Microsoft_Excel_Worksheet2.xlsx"/></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6.emf"/><Relationship Id="rId4" Type="http://schemas.openxmlformats.org/officeDocument/2006/relationships/package" Target="../embeddings/Microsoft_Excel_Worksheet3.xlsx"/></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7.emf"/><Relationship Id="rId4" Type="http://schemas.openxmlformats.org/officeDocument/2006/relationships/package" Target="../embeddings/Microsoft_Excel_Worksheet4.xlsx"/></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8.emf"/><Relationship Id="rId4" Type="http://schemas.openxmlformats.org/officeDocument/2006/relationships/package" Target="../embeddings/Microsoft_Excel_Worksheet5.xlsx"/></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1887" y="802432"/>
            <a:ext cx="11635273" cy="1381939"/>
          </a:xfrm>
        </p:spPr>
        <p:txBody>
          <a:bodyPr>
            <a:normAutofit fontScale="90000"/>
          </a:bodyPr>
          <a:lstStyle/>
          <a:p>
            <a:pPr algn="l">
              <a:lnSpc>
                <a:spcPct val="100000"/>
              </a:lnSpc>
              <a:spcBef>
                <a:spcPts val="0"/>
              </a:spcBef>
            </a:pPr>
            <a:r>
              <a:rPr lang="en-US" sz="5300" b="1" dirty="0" smtClean="0"/>
              <a:t>        </a:t>
            </a:r>
            <a:r>
              <a:rPr lang="en-US" sz="3600" b="1" dirty="0" smtClean="0"/>
              <a:t>City of Dillingham’s Petition to Annex </a:t>
            </a:r>
            <a:r>
              <a:rPr lang="en-US" sz="3600" b="1" dirty="0" err="1" smtClean="0"/>
              <a:t>Nushagak</a:t>
            </a:r>
            <a:r>
              <a:rPr lang="en-US" sz="3600" b="1" dirty="0" smtClean="0"/>
              <a:t> Waters</a:t>
            </a:r>
            <a:br>
              <a:rPr lang="en-US" sz="3600" b="1" dirty="0" smtClean="0"/>
            </a:br>
            <a:r>
              <a:rPr lang="en-US" sz="3600" b="1" dirty="0" smtClean="0"/>
              <a:t> Hearing before the Local </a:t>
            </a:r>
            <a:r>
              <a:rPr lang="en-US" sz="3600" b="1" smtClean="0"/>
              <a:t>Boundary Commission, </a:t>
            </a:r>
            <a:r>
              <a:rPr lang="en-US" sz="3600" b="1" dirty="0" smtClean="0"/>
              <a:t>November 29, 2016</a:t>
            </a:r>
            <a:r>
              <a:rPr lang="en-US" sz="3600" dirty="0" smtClean="0">
                <a:solidFill>
                  <a:srgbClr val="00CC99"/>
                </a:solidFill>
              </a:rPr>
              <a:t/>
            </a:r>
            <a:br>
              <a:rPr lang="en-US" sz="3600" dirty="0" smtClean="0">
                <a:solidFill>
                  <a:srgbClr val="00CC99"/>
                </a:solidFill>
              </a:rPr>
            </a:br>
            <a:endParaRPr lang="en-US" sz="4400" dirty="0"/>
          </a:p>
        </p:txBody>
      </p:sp>
    </p:spTree>
    <p:extLst>
      <p:ext uri="{BB962C8B-B14F-4D97-AF65-F5344CB8AC3E}">
        <p14:creationId xmlns:p14="http://schemas.microsoft.com/office/powerpoint/2010/main" val="17392877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14533068"/>
              </p:ext>
            </p:extLst>
          </p:nvPr>
        </p:nvGraphicFramePr>
        <p:xfrm>
          <a:off x="888448" y="452353"/>
          <a:ext cx="10614287" cy="4835397"/>
        </p:xfrm>
        <a:graphic>
          <a:graphicData uri="http://schemas.openxmlformats.org/presentationml/2006/ole">
            <mc:AlternateContent xmlns:mc="http://schemas.openxmlformats.org/markup-compatibility/2006">
              <mc:Choice xmlns:v="urn:schemas-microsoft-com:vml" Requires="v">
                <p:oleObj spid="_x0000_s2160" name="Worksheet" r:id="rId4" imgW="8572399" imgH="3905280" progId="Excel.Sheet.12">
                  <p:embed/>
                </p:oleObj>
              </mc:Choice>
              <mc:Fallback>
                <p:oleObj name="Worksheet" r:id="rId4" imgW="8572399" imgH="3905280" progId="Excel.Sheet.12">
                  <p:embed/>
                  <p:pic>
                    <p:nvPicPr>
                      <p:cNvPr id="0" name=""/>
                      <p:cNvPicPr/>
                      <p:nvPr/>
                    </p:nvPicPr>
                    <p:blipFill>
                      <a:blip r:embed="rId5"/>
                      <a:stretch>
                        <a:fillRect/>
                      </a:stretch>
                    </p:blipFill>
                    <p:spPr>
                      <a:xfrm>
                        <a:off x="888448" y="452353"/>
                        <a:ext cx="10614287" cy="4835397"/>
                      </a:xfrm>
                      <a:prstGeom prst="rect">
                        <a:avLst/>
                      </a:prstGeom>
                    </p:spPr>
                  </p:pic>
                </p:oleObj>
              </mc:Fallback>
            </mc:AlternateContent>
          </a:graphicData>
        </a:graphic>
      </p:graphicFrame>
      <p:sp>
        <p:nvSpPr>
          <p:cNvPr id="2" name="Rectangle 1"/>
          <p:cNvSpPr/>
          <p:nvPr/>
        </p:nvSpPr>
        <p:spPr>
          <a:xfrm>
            <a:off x="0" y="6327169"/>
            <a:ext cx="1297150" cy="369332"/>
          </a:xfrm>
          <a:prstGeom prst="rect">
            <a:avLst/>
          </a:prstGeom>
        </p:spPr>
        <p:txBody>
          <a:bodyPr wrap="none">
            <a:spAutoFit/>
          </a:bodyPr>
          <a:lstStyle/>
          <a:p>
            <a:r>
              <a:rPr lang="en-US" dirty="0"/>
              <a:t>EXHIBIT </a:t>
            </a:r>
            <a:r>
              <a:rPr lang="en-US" dirty="0" smtClean="0"/>
              <a:t>D-7</a:t>
            </a:r>
            <a:endParaRPr lang="en-US" dirty="0"/>
          </a:p>
        </p:txBody>
      </p:sp>
    </p:spTree>
    <p:extLst>
      <p:ext uri="{BB962C8B-B14F-4D97-AF65-F5344CB8AC3E}">
        <p14:creationId xmlns:p14="http://schemas.microsoft.com/office/powerpoint/2010/main" val="39799247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122612296"/>
              </p:ext>
            </p:extLst>
          </p:nvPr>
        </p:nvGraphicFramePr>
        <p:xfrm>
          <a:off x="3741626" y="77456"/>
          <a:ext cx="4936319" cy="6588837"/>
        </p:xfrm>
        <a:graphic>
          <a:graphicData uri="http://schemas.openxmlformats.org/presentationml/2006/ole">
            <mc:AlternateContent xmlns:mc="http://schemas.openxmlformats.org/markup-compatibility/2006">
              <mc:Choice xmlns:v="urn:schemas-microsoft-com:vml" Requires="v">
                <p:oleObj spid="_x0000_s3184" name="Document" r:id="rId4" imgW="6163476" imgH="8227575" progId="Word.Document.12">
                  <p:embed/>
                </p:oleObj>
              </mc:Choice>
              <mc:Fallback>
                <p:oleObj name="Document" r:id="rId4" imgW="6163476" imgH="8227575" progId="Word.Document.12">
                  <p:embed/>
                  <p:pic>
                    <p:nvPicPr>
                      <p:cNvPr id="0" name=""/>
                      <p:cNvPicPr/>
                      <p:nvPr/>
                    </p:nvPicPr>
                    <p:blipFill>
                      <a:blip r:embed="rId5"/>
                      <a:stretch>
                        <a:fillRect/>
                      </a:stretch>
                    </p:blipFill>
                    <p:spPr>
                      <a:xfrm>
                        <a:off x="3741626" y="77456"/>
                        <a:ext cx="4936319" cy="6588837"/>
                      </a:xfrm>
                      <a:prstGeom prst="rect">
                        <a:avLst/>
                      </a:prstGeom>
                    </p:spPr>
                  </p:pic>
                </p:oleObj>
              </mc:Fallback>
            </mc:AlternateContent>
          </a:graphicData>
        </a:graphic>
      </p:graphicFrame>
      <p:sp>
        <p:nvSpPr>
          <p:cNvPr id="3" name="Rectangle 2"/>
          <p:cNvSpPr/>
          <p:nvPr/>
        </p:nvSpPr>
        <p:spPr>
          <a:xfrm>
            <a:off x="0" y="6296961"/>
            <a:ext cx="2381934" cy="369332"/>
          </a:xfrm>
          <a:prstGeom prst="rect">
            <a:avLst/>
          </a:prstGeom>
        </p:spPr>
        <p:txBody>
          <a:bodyPr wrap="none">
            <a:spAutoFit/>
          </a:bodyPr>
          <a:lstStyle/>
          <a:p>
            <a:r>
              <a:rPr lang="en-US" dirty="0"/>
              <a:t>EXHIBIT </a:t>
            </a:r>
            <a:r>
              <a:rPr lang="en-US" dirty="0" smtClean="0"/>
              <a:t>D-8 </a:t>
            </a:r>
            <a:r>
              <a:rPr lang="en-US" dirty="0"/>
              <a:t>Page 1 of </a:t>
            </a:r>
            <a:r>
              <a:rPr lang="en-US" dirty="0" smtClean="0"/>
              <a:t>2</a:t>
            </a:r>
            <a:endParaRPr lang="en-US" dirty="0"/>
          </a:p>
        </p:txBody>
      </p:sp>
    </p:spTree>
    <p:extLst>
      <p:ext uri="{BB962C8B-B14F-4D97-AF65-F5344CB8AC3E}">
        <p14:creationId xmlns:p14="http://schemas.microsoft.com/office/powerpoint/2010/main" val="16358088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The following are important notes to the figures generated for harvests and participation in the Bristol Bay fishing districts:</a:t>
            </a:r>
          </a:p>
        </p:txBody>
      </p:sp>
      <p:sp>
        <p:nvSpPr>
          <p:cNvPr id="3" name="Content Placeholder 2"/>
          <p:cNvSpPr>
            <a:spLocks noGrp="1"/>
          </p:cNvSpPr>
          <p:nvPr>
            <p:ph idx="1"/>
          </p:nvPr>
        </p:nvSpPr>
        <p:spPr>
          <a:xfrm>
            <a:off x="659027" y="1565189"/>
            <a:ext cx="10694773" cy="4975654"/>
          </a:xfrm>
        </p:spPr>
        <p:txBody>
          <a:bodyPr>
            <a:normAutofit fontScale="32500" lnSpcReduction="20000"/>
          </a:bodyPr>
          <a:lstStyle/>
          <a:p>
            <a:pPr marL="0" indent="0">
              <a:buNone/>
            </a:pPr>
            <a:r>
              <a:rPr lang="en-US" sz="6200" dirty="0" smtClean="0"/>
              <a:t>1)       The </a:t>
            </a:r>
            <a:r>
              <a:rPr lang="en-US" sz="6200" dirty="0"/>
              <a:t>figures represent commercial catches on S03T and S04T permits only. Test fishing, confiscated catch, personal use or discards are not </a:t>
            </a:r>
            <a:r>
              <a:rPr lang="en-US" sz="6200" dirty="0" smtClean="0"/>
              <a:t>included</a:t>
            </a:r>
            <a:r>
              <a:rPr lang="en-US" sz="6200" dirty="0"/>
              <a:t>.</a:t>
            </a:r>
          </a:p>
          <a:p>
            <a:pPr marL="0" indent="0">
              <a:buNone/>
            </a:pPr>
            <a:r>
              <a:rPr lang="en-US" sz="6200" dirty="0" smtClean="0"/>
              <a:t>2)      Harvests </a:t>
            </a:r>
            <a:r>
              <a:rPr lang="en-US" sz="6200" dirty="0"/>
              <a:t>represent all species of salmon. </a:t>
            </a:r>
          </a:p>
          <a:p>
            <a:pPr marL="0" indent="0">
              <a:buNone/>
            </a:pPr>
            <a:r>
              <a:rPr lang="en-US" sz="6200" dirty="0" smtClean="0"/>
              <a:t>3)      Harvest </a:t>
            </a:r>
            <a:r>
              <a:rPr lang="en-US" sz="6200" dirty="0"/>
              <a:t>pounds are represented by “round pounds” - the weight of whole fish.</a:t>
            </a:r>
          </a:p>
          <a:p>
            <a:pPr marL="0" indent="0">
              <a:buNone/>
            </a:pPr>
            <a:r>
              <a:rPr lang="en-US" sz="6200" dirty="0" smtClean="0"/>
              <a:t>4)      Alaska </a:t>
            </a:r>
            <a:r>
              <a:rPr lang="en-US" sz="6200" dirty="0"/>
              <a:t>resident and Nonresident status is determined by declared residency.  Some recipients </a:t>
            </a:r>
            <a:r>
              <a:rPr lang="en-US" sz="6200" dirty="0" smtClean="0"/>
              <a:t>of  emergency </a:t>
            </a:r>
            <a:r>
              <a:rPr lang="en-US" sz="6200" dirty="0"/>
              <a:t>transfers of permits do not have declared residencies.</a:t>
            </a:r>
          </a:p>
          <a:p>
            <a:pPr marL="0" indent="0">
              <a:buNone/>
            </a:pPr>
            <a:r>
              <a:rPr lang="en-US" sz="6200" dirty="0" smtClean="0"/>
              <a:t>5)      Local </a:t>
            </a:r>
            <a:r>
              <a:rPr lang="en-US" sz="6200" dirty="0"/>
              <a:t>/ Nonlocal Alaska resident status is taken only from persons with declared residencies.</a:t>
            </a:r>
          </a:p>
          <a:p>
            <a:pPr marL="0" indent="0">
              <a:buNone/>
            </a:pPr>
            <a:r>
              <a:rPr lang="en-US" sz="6200" dirty="0" smtClean="0"/>
              <a:t>6)      Participation </a:t>
            </a:r>
            <a:r>
              <a:rPr lang="en-US" sz="6200" dirty="0"/>
              <a:t>represents the number of persons who recorded landings on fish tickets.  More than one person can fish a permit during the year.</a:t>
            </a:r>
          </a:p>
          <a:p>
            <a:pPr marL="0" indent="0">
              <a:buNone/>
            </a:pPr>
            <a:r>
              <a:rPr lang="en-US" sz="6200" dirty="0" smtClean="0"/>
              <a:t>7)      An </a:t>
            </a:r>
            <a:r>
              <a:rPr lang="en-US" sz="6200" dirty="0"/>
              <a:t>individual can fish more than one district in a year.</a:t>
            </a:r>
          </a:p>
          <a:p>
            <a:pPr marL="0" indent="0">
              <a:buNone/>
            </a:pPr>
            <a:r>
              <a:rPr lang="en-US" sz="6200" dirty="0" smtClean="0"/>
              <a:t>8)      Not </a:t>
            </a:r>
            <a:r>
              <a:rPr lang="en-US" sz="6200" dirty="0"/>
              <a:t>all permit holders who actively fish will be counted in these statistics.  </a:t>
            </a:r>
          </a:p>
          <a:p>
            <a:pPr marL="0" indent="0">
              <a:buNone/>
            </a:pPr>
            <a:r>
              <a:rPr lang="en-US" sz="6200" dirty="0"/>
              <a:t> </a:t>
            </a:r>
            <a:r>
              <a:rPr lang="en-US" sz="6200" dirty="0" smtClean="0"/>
              <a:t>        Since </a:t>
            </a:r>
            <a:r>
              <a:rPr lang="en-US" sz="6200" dirty="0"/>
              <a:t>2004, dual permit operations have been allowed in the Bristol Bay drift gillnet fishery, and deliveries </a:t>
            </a:r>
            <a:r>
              <a:rPr lang="en-US" sz="6200" dirty="0" smtClean="0"/>
              <a:t>of </a:t>
            </a:r>
            <a:r>
              <a:rPr lang="en-US" sz="6200" dirty="0"/>
              <a:t>fish are frequently recorded by only 1 of the 2 persons in </a:t>
            </a:r>
            <a:r>
              <a:rPr lang="en-US" sz="6200" dirty="0" smtClean="0"/>
              <a:t>the </a:t>
            </a:r>
            <a:r>
              <a:rPr lang="en-US" sz="6200" dirty="0"/>
              <a:t>operation.  </a:t>
            </a:r>
            <a:endParaRPr lang="en-US" sz="6200" dirty="0" smtClean="0"/>
          </a:p>
          <a:p>
            <a:pPr marL="0" indent="0">
              <a:buNone/>
            </a:pPr>
            <a:r>
              <a:rPr lang="en-US" sz="6200" dirty="0"/>
              <a:t> </a:t>
            </a:r>
            <a:r>
              <a:rPr lang="en-US" sz="6200" dirty="0" smtClean="0"/>
              <a:t>        Similarly</a:t>
            </a:r>
            <a:r>
              <a:rPr lang="en-US" sz="6200" dirty="0"/>
              <a:t>, set gillnet operations often involve groups or families of permit holders where not all persons who are fishing will record landings. </a:t>
            </a:r>
          </a:p>
          <a:p>
            <a:pPr marL="0" indent="0">
              <a:buNone/>
            </a:pPr>
            <a:endParaRPr lang="en-US" sz="5600" dirty="0"/>
          </a:p>
        </p:txBody>
      </p:sp>
      <p:sp>
        <p:nvSpPr>
          <p:cNvPr id="4" name="Rectangle 3"/>
          <p:cNvSpPr/>
          <p:nvPr/>
        </p:nvSpPr>
        <p:spPr>
          <a:xfrm>
            <a:off x="0" y="6171511"/>
            <a:ext cx="2381934" cy="369332"/>
          </a:xfrm>
          <a:prstGeom prst="rect">
            <a:avLst/>
          </a:prstGeom>
        </p:spPr>
        <p:txBody>
          <a:bodyPr wrap="none">
            <a:spAutoFit/>
          </a:bodyPr>
          <a:lstStyle/>
          <a:p>
            <a:r>
              <a:rPr lang="en-US" dirty="0"/>
              <a:t>EXHIBIT </a:t>
            </a:r>
            <a:r>
              <a:rPr lang="en-US" dirty="0" smtClean="0"/>
              <a:t>D-8 </a:t>
            </a:r>
            <a:r>
              <a:rPr lang="en-US" dirty="0"/>
              <a:t>Page </a:t>
            </a:r>
            <a:r>
              <a:rPr lang="en-US" dirty="0" smtClean="0"/>
              <a:t>2 </a:t>
            </a:r>
            <a:r>
              <a:rPr lang="en-US" dirty="0"/>
              <a:t>of </a:t>
            </a:r>
            <a:r>
              <a:rPr lang="en-US" dirty="0" smtClean="0"/>
              <a:t>2</a:t>
            </a:r>
            <a:endParaRPr lang="en-US" dirty="0"/>
          </a:p>
        </p:txBody>
      </p:sp>
    </p:spTree>
    <p:extLst>
      <p:ext uri="{BB962C8B-B14F-4D97-AF65-F5344CB8AC3E}">
        <p14:creationId xmlns:p14="http://schemas.microsoft.com/office/powerpoint/2010/main" val="11019831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177295968"/>
              </p:ext>
            </p:extLst>
          </p:nvPr>
        </p:nvGraphicFramePr>
        <p:xfrm>
          <a:off x="2038985" y="281804"/>
          <a:ext cx="8237538" cy="6276975"/>
        </p:xfrm>
        <a:graphic>
          <a:graphicData uri="http://schemas.openxmlformats.org/presentationml/2006/ole">
            <mc:AlternateContent xmlns:mc="http://schemas.openxmlformats.org/markup-compatibility/2006">
              <mc:Choice xmlns:v="urn:schemas-microsoft-com:vml" Requires="v">
                <p:oleObj spid="_x0000_s7236" name="Document" r:id="rId4" imgW="8236942" imgH="6276948" progId="Word.Document.12">
                  <p:embed/>
                </p:oleObj>
              </mc:Choice>
              <mc:Fallback>
                <p:oleObj name="Document" r:id="rId4" imgW="8236942" imgH="6276948" progId="Word.Document.12">
                  <p:embed/>
                  <p:pic>
                    <p:nvPicPr>
                      <p:cNvPr id="0" name=""/>
                      <p:cNvPicPr/>
                      <p:nvPr/>
                    </p:nvPicPr>
                    <p:blipFill>
                      <a:blip r:embed="rId5"/>
                      <a:stretch>
                        <a:fillRect/>
                      </a:stretch>
                    </p:blipFill>
                    <p:spPr>
                      <a:xfrm>
                        <a:off x="2038985" y="281804"/>
                        <a:ext cx="8237538" cy="6276975"/>
                      </a:xfrm>
                      <a:prstGeom prst="rect">
                        <a:avLst/>
                      </a:prstGeom>
                    </p:spPr>
                  </p:pic>
                </p:oleObj>
              </mc:Fallback>
            </mc:AlternateContent>
          </a:graphicData>
        </a:graphic>
      </p:graphicFrame>
      <p:sp>
        <p:nvSpPr>
          <p:cNvPr id="3" name="Rectangle 2"/>
          <p:cNvSpPr/>
          <p:nvPr/>
        </p:nvSpPr>
        <p:spPr>
          <a:xfrm>
            <a:off x="0" y="6374113"/>
            <a:ext cx="1297150" cy="369332"/>
          </a:xfrm>
          <a:prstGeom prst="rect">
            <a:avLst/>
          </a:prstGeom>
        </p:spPr>
        <p:txBody>
          <a:bodyPr wrap="none">
            <a:spAutoFit/>
          </a:bodyPr>
          <a:lstStyle/>
          <a:p>
            <a:r>
              <a:rPr lang="en-US" dirty="0"/>
              <a:t>EXHIBIT </a:t>
            </a:r>
            <a:r>
              <a:rPr lang="en-US" dirty="0" smtClean="0"/>
              <a:t>D-9</a:t>
            </a:r>
            <a:endParaRPr lang="en-US" dirty="0"/>
          </a:p>
        </p:txBody>
      </p:sp>
    </p:spTree>
    <p:extLst>
      <p:ext uri="{BB962C8B-B14F-4D97-AF65-F5344CB8AC3E}">
        <p14:creationId xmlns:p14="http://schemas.microsoft.com/office/powerpoint/2010/main" val="16778388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981248594"/>
              </p:ext>
            </p:extLst>
          </p:nvPr>
        </p:nvGraphicFramePr>
        <p:xfrm>
          <a:off x="1445623" y="-420189"/>
          <a:ext cx="9875264" cy="7630886"/>
        </p:xfrm>
        <a:graphic>
          <a:graphicData uri="http://schemas.openxmlformats.org/presentationml/2006/ole">
            <mc:AlternateContent xmlns:mc="http://schemas.openxmlformats.org/markup-compatibility/2006">
              <mc:Choice xmlns:v="urn:schemas-microsoft-com:vml" Requires="v">
                <p:oleObj spid="_x0000_s14369" name="Acrobat Document" r:id="rId4" imgW="7543732" imgH="5829300" progId="AcroExch.Document.7">
                  <p:embed/>
                </p:oleObj>
              </mc:Choice>
              <mc:Fallback>
                <p:oleObj name="Acrobat Document" r:id="rId4" imgW="7543732" imgH="5829300" progId="AcroExch.Document.7">
                  <p:embed/>
                  <p:pic>
                    <p:nvPicPr>
                      <p:cNvPr id="0" name=""/>
                      <p:cNvPicPr/>
                      <p:nvPr/>
                    </p:nvPicPr>
                    <p:blipFill>
                      <a:blip r:embed="rId5"/>
                      <a:stretch>
                        <a:fillRect/>
                      </a:stretch>
                    </p:blipFill>
                    <p:spPr>
                      <a:xfrm>
                        <a:off x="1445623" y="-420189"/>
                        <a:ext cx="9875264" cy="7630886"/>
                      </a:xfrm>
                      <a:prstGeom prst="rect">
                        <a:avLst/>
                      </a:prstGeom>
                    </p:spPr>
                  </p:pic>
                </p:oleObj>
              </mc:Fallback>
            </mc:AlternateContent>
          </a:graphicData>
        </a:graphic>
      </p:graphicFrame>
      <p:sp>
        <p:nvSpPr>
          <p:cNvPr id="3" name="Rectangle 2"/>
          <p:cNvSpPr/>
          <p:nvPr/>
        </p:nvSpPr>
        <p:spPr>
          <a:xfrm>
            <a:off x="0" y="6374113"/>
            <a:ext cx="1414170" cy="369332"/>
          </a:xfrm>
          <a:prstGeom prst="rect">
            <a:avLst/>
          </a:prstGeom>
        </p:spPr>
        <p:txBody>
          <a:bodyPr wrap="none">
            <a:spAutoFit/>
          </a:bodyPr>
          <a:lstStyle/>
          <a:p>
            <a:r>
              <a:rPr lang="en-US" dirty="0"/>
              <a:t>EXHIBIT </a:t>
            </a:r>
            <a:r>
              <a:rPr lang="en-US" dirty="0" smtClean="0"/>
              <a:t>D-10</a:t>
            </a:r>
            <a:endParaRPr lang="en-US" dirty="0"/>
          </a:p>
        </p:txBody>
      </p:sp>
    </p:spTree>
    <p:extLst>
      <p:ext uri="{BB962C8B-B14F-4D97-AF65-F5344CB8AC3E}">
        <p14:creationId xmlns:p14="http://schemas.microsoft.com/office/powerpoint/2010/main" val="10116782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928022684"/>
              </p:ext>
            </p:extLst>
          </p:nvPr>
        </p:nvGraphicFramePr>
        <p:xfrm>
          <a:off x="1130511" y="519900"/>
          <a:ext cx="10196974" cy="4037743"/>
        </p:xfrm>
        <a:graphic>
          <a:graphicData uri="http://schemas.openxmlformats.org/presentationml/2006/ole">
            <mc:AlternateContent xmlns:mc="http://schemas.openxmlformats.org/markup-compatibility/2006">
              <mc:Choice xmlns:v="urn:schemas-microsoft-com:vml" Requires="v">
                <p:oleObj spid="_x0000_s6240" name="Worksheet" r:id="rId4" imgW="7572367" imgH="1914570" progId="Excel.Sheet.12">
                  <p:embed/>
                </p:oleObj>
              </mc:Choice>
              <mc:Fallback>
                <p:oleObj name="Worksheet" r:id="rId4" imgW="7572367" imgH="1914570" progId="Excel.Sheet.12">
                  <p:embed/>
                  <p:pic>
                    <p:nvPicPr>
                      <p:cNvPr id="0" name=""/>
                      <p:cNvPicPr/>
                      <p:nvPr/>
                    </p:nvPicPr>
                    <p:blipFill>
                      <a:blip r:embed="rId5"/>
                      <a:stretch>
                        <a:fillRect/>
                      </a:stretch>
                    </p:blipFill>
                    <p:spPr>
                      <a:xfrm>
                        <a:off x="1130511" y="519900"/>
                        <a:ext cx="10196974" cy="4037743"/>
                      </a:xfrm>
                      <a:prstGeom prst="rect">
                        <a:avLst/>
                      </a:prstGeom>
                    </p:spPr>
                  </p:pic>
                </p:oleObj>
              </mc:Fallback>
            </mc:AlternateContent>
          </a:graphicData>
        </a:graphic>
      </p:graphicFrame>
      <p:sp>
        <p:nvSpPr>
          <p:cNvPr id="3" name="Rectangle 2"/>
          <p:cNvSpPr/>
          <p:nvPr/>
        </p:nvSpPr>
        <p:spPr>
          <a:xfrm>
            <a:off x="0" y="6292334"/>
            <a:ext cx="1467068" cy="369332"/>
          </a:xfrm>
          <a:prstGeom prst="rect">
            <a:avLst/>
          </a:prstGeom>
        </p:spPr>
        <p:txBody>
          <a:bodyPr wrap="none">
            <a:spAutoFit/>
          </a:bodyPr>
          <a:lstStyle/>
          <a:p>
            <a:r>
              <a:rPr lang="en-US" dirty="0"/>
              <a:t>EXHIBIT </a:t>
            </a:r>
            <a:r>
              <a:rPr lang="en-US" dirty="0" smtClean="0"/>
              <a:t>D-11 </a:t>
            </a:r>
            <a:endParaRPr lang="en-US" dirty="0"/>
          </a:p>
        </p:txBody>
      </p:sp>
    </p:spTree>
    <p:extLst>
      <p:ext uri="{BB962C8B-B14F-4D97-AF65-F5344CB8AC3E}">
        <p14:creationId xmlns:p14="http://schemas.microsoft.com/office/powerpoint/2010/main" val="5026801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3" name="Rectangle 2"/>
          <p:cNvSpPr/>
          <p:nvPr/>
        </p:nvSpPr>
        <p:spPr>
          <a:xfrm>
            <a:off x="0" y="6292334"/>
            <a:ext cx="1467068" cy="369332"/>
          </a:xfrm>
          <a:prstGeom prst="rect">
            <a:avLst/>
          </a:prstGeom>
        </p:spPr>
        <p:txBody>
          <a:bodyPr wrap="none">
            <a:spAutoFit/>
          </a:bodyPr>
          <a:lstStyle/>
          <a:p>
            <a:r>
              <a:rPr lang="en-US" dirty="0"/>
              <a:t>EXHIBIT </a:t>
            </a:r>
            <a:r>
              <a:rPr lang="en-US" dirty="0" smtClean="0"/>
              <a:t>D-13 </a:t>
            </a:r>
            <a:endParaRPr lang="en-US" dirty="0"/>
          </a:p>
        </p:txBody>
      </p:sp>
    </p:spTree>
    <p:extLst>
      <p:ext uri="{BB962C8B-B14F-4D97-AF65-F5344CB8AC3E}">
        <p14:creationId xmlns:p14="http://schemas.microsoft.com/office/powerpoint/2010/main" val="27303711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Rectangle 2"/>
          <p:cNvSpPr/>
          <p:nvPr/>
        </p:nvSpPr>
        <p:spPr>
          <a:xfrm>
            <a:off x="0" y="6292334"/>
            <a:ext cx="1467068" cy="369332"/>
          </a:xfrm>
          <a:prstGeom prst="rect">
            <a:avLst/>
          </a:prstGeom>
        </p:spPr>
        <p:txBody>
          <a:bodyPr wrap="none">
            <a:spAutoFit/>
          </a:bodyPr>
          <a:lstStyle/>
          <a:p>
            <a:r>
              <a:rPr lang="en-US" dirty="0"/>
              <a:t>EXHIBIT </a:t>
            </a:r>
            <a:r>
              <a:rPr lang="en-US" dirty="0" smtClean="0"/>
              <a:t>D-14 </a:t>
            </a:r>
            <a:endParaRPr lang="en-US" dirty="0"/>
          </a:p>
        </p:txBody>
      </p:sp>
    </p:spTree>
    <p:extLst>
      <p:ext uri="{BB962C8B-B14F-4D97-AF65-F5344CB8AC3E}">
        <p14:creationId xmlns:p14="http://schemas.microsoft.com/office/powerpoint/2010/main" val="23881311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Rectangle 2"/>
          <p:cNvSpPr/>
          <p:nvPr/>
        </p:nvSpPr>
        <p:spPr>
          <a:xfrm>
            <a:off x="-17418" y="6292334"/>
            <a:ext cx="1467068" cy="369332"/>
          </a:xfrm>
          <a:prstGeom prst="rect">
            <a:avLst/>
          </a:prstGeom>
        </p:spPr>
        <p:txBody>
          <a:bodyPr wrap="none">
            <a:spAutoFit/>
          </a:bodyPr>
          <a:lstStyle/>
          <a:p>
            <a:r>
              <a:rPr lang="en-US" dirty="0"/>
              <a:t>EXHIBIT </a:t>
            </a:r>
            <a:r>
              <a:rPr lang="en-US" dirty="0" smtClean="0"/>
              <a:t>D-15 </a:t>
            </a:r>
            <a:endParaRPr lang="en-US" dirty="0"/>
          </a:p>
        </p:txBody>
      </p:sp>
    </p:spTree>
    <p:extLst>
      <p:ext uri="{BB962C8B-B14F-4D97-AF65-F5344CB8AC3E}">
        <p14:creationId xmlns:p14="http://schemas.microsoft.com/office/powerpoint/2010/main" val="32381947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Rectangle 2"/>
          <p:cNvSpPr/>
          <p:nvPr/>
        </p:nvSpPr>
        <p:spPr>
          <a:xfrm>
            <a:off x="0" y="6292334"/>
            <a:ext cx="1467068" cy="369332"/>
          </a:xfrm>
          <a:prstGeom prst="rect">
            <a:avLst/>
          </a:prstGeom>
        </p:spPr>
        <p:txBody>
          <a:bodyPr wrap="none">
            <a:spAutoFit/>
          </a:bodyPr>
          <a:lstStyle/>
          <a:p>
            <a:r>
              <a:rPr lang="en-US" dirty="0"/>
              <a:t>EXHIBIT </a:t>
            </a:r>
            <a:r>
              <a:rPr lang="en-US" dirty="0" smtClean="0"/>
              <a:t>D-16 </a:t>
            </a:r>
            <a:endParaRPr lang="en-US" dirty="0"/>
          </a:p>
        </p:txBody>
      </p:sp>
    </p:spTree>
    <p:extLst>
      <p:ext uri="{BB962C8B-B14F-4D97-AF65-F5344CB8AC3E}">
        <p14:creationId xmlns:p14="http://schemas.microsoft.com/office/powerpoint/2010/main" val="18503248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112716760"/>
              </p:ext>
            </p:extLst>
          </p:nvPr>
        </p:nvGraphicFramePr>
        <p:xfrm>
          <a:off x="902470" y="199805"/>
          <a:ext cx="10325100" cy="6240463"/>
        </p:xfrm>
        <a:graphic>
          <a:graphicData uri="http://schemas.openxmlformats.org/presentationml/2006/ole">
            <mc:AlternateContent xmlns:mc="http://schemas.openxmlformats.org/markup-compatibility/2006">
              <mc:Choice xmlns:v="urn:schemas-microsoft-com:vml" Requires="v">
                <p:oleObj spid="_x0000_s1138" name="Worksheet" r:id="rId4" imgW="8591428" imgH="5191189" progId="Excel.Sheet.12">
                  <p:embed/>
                </p:oleObj>
              </mc:Choice>
              <mc:Fallback>
                <p:oleObj name="Worksheet" r:id="rId4" imgW="8591428" imgH="5191189" progId="Excel.Sheet.12">
                  <p:embed/>
                  <p:pic>
                    <p:nvPicPr>
                      <p:cNvPr id="0" name=""/>
                      <p:cNvPicPr/>
                      <p:nvPr/>
                    </p:nvPicPr>
                    <p:blipFill>
                      <a:blip r:embed="rId5"/>
                      <a:stretch>
                        <a:fillRect/>
                      </a:stretch>
                    </p:blipFill>
                    <p:spPr>
                      <a:xfrm>
                        <a:off x="902470" y="199805"/>
                        <a:ext cx="10325100" cy="6240463"/>
                      </a:xfrm>
                      <a:prstGeom prst="rect">
                        <a:avLst/>
                      </a:prstGeom>
                    </p:spPr>
                  </p:pic>
                </p:oleObj>
              </mc:Fallback>
            </mc:AlternateContent>
          </a:graphicData>
        </a:graphic>
      </p:graphicFrame>
      <p:sp>
        <p:nvSpPr>
          <p:cNvPr id="3" name="Rectangle 2"/>
          <p:cNvSpPr/>
          <p:nvPr/>
        </p:nvSpPr>
        <p:spPr>
          <a:xfrm>
            <a:off x="106648" y="6440268"/>
            <a:ext cx="1297150" cy="369332"/>
          </a:xfrm>
          <a:prstGeom prst="rect">
            <a:avLst/>
          </a:prstGeom>
        </p:spPr>
        <p:txBody>
          <a:bodyPr wrap="none">
            <a:spAutoFit/>
          </a:bodyPr>
          <a:lstStyle/>
          <a:p>
            <a:r>
              <a:rPr lang="en-US" dirty="0"/>
              <a:t>EXHIBIT </a:t>
            </a:r>
            <a:r>
              <a:rPr lang="en-US" dirty="0" smtClean="0"/>
              <a:t>D-1</a:t>
            </a:r>
            <a:endParaRPr lang="en-US" dirty="0"/>
          </a:p>
        </p:txBody>
      </p:sp>
    </p:spTree>
    <p:extLst>
      <p:ext uri="{BB962C8B-B14F-4D97-AF65-F5344CB8AC3E}">
        <p14:creationId xmlns:p14="http://schemas.microsoft.com/office/powerpoint/2010/main" val="3026817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Rectangle 2"/>
          <p:cNvSpPr/>
          <p:nvPr/>
        </p:nvSpPr>
        <p:spPr>
          <a:xfrm>
            <a:off x="0" y="6292334"/>
            <a:ext cx="1467068" cy="369332"/>
          </a:xfrm>
          <a:prstGeom prst="rect">
            <a:avLst/>
          </a:prstGeom>
        </p:spPr>
        <p:txBody>
          <a:bodyPr wrap="none">
            <a:spAutoFit/>
          </a:bodyPr>
          <a:lstStyle/>
          <a:p>
            <a:r>
              <a:rPr lang="en-US" dirty="0"/>
              <a:t>EXHIBIT </a:t>
            </a:r>
            <a:r>
              <a:rPr lang="en-US" dirty="0" smtClean="0"/>
              <a:t>D-17 </a:t>
            </a:r>
            <a:endParaRPr lang="en-US" dirty="0"/>
          </a:p>
        </p:txBody>
      </p:sp>
    </p:spTree>
    <p:extLst>
      <p:ext uri="{BB962C8B-B14F-4D97-AF65-F5344CB8AC3E}">
        <p14:creationId xmlns:p14="http://schemas.microsoft.com/office/powerpoint/2010/main" val="27815735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Whittier SMALL BOAT HARBOR</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0042" y="877330"/>
            <a:ext cx="6965217" cy="4765368"/>
          </a:xfrm>
          <a:prstGeom prst="rect">
            <a:avLst/>
          </a:prstGeom>
        </p:spPr>
      </p:pic>
      <p:sp>
        <p:nvSpPr>
          <p:cNvPr id="4" name="TextBox 3"/>
          <p:cNvSpPr txBox="1"/>
          <p:nvPr/>
        </p:nvSpPr>
        <p:spPr>
          <a:xfrm>
            <a:off x="2057400" y="5867400"/>
            <a:ext cx="7810500" cy="923330"/>
          </a:xfrm>
          <a:prstGeom prst="rect">
            <a:avLst/>
          </a:prstGeom>
          <a:noFill/>
        </p:spPr>
        <p:txBody>
          <a:bodyPr wrap="square" rtlCol="0">
            <a:spAutoFit/>
          </a:bodyPr>
          <a:lstStyle/>
          <a:p>
            <a:pPr eaLnBrk="0" fontAlgn="base" hangingPunct="0">
              <a:spcBef>
                <a:spcPct val="0"/>
              </a:spcBef>
              <a:spcAft>
                <a:spcPct val="0"/>
              </a:spcAft>
            </a:pPr>
            <a:r>
              <a:rPr lang="en-US">
                <a:solidFill>
                  <a:srgbClr val="000000"/>
                </a:solidFill>
                <a:latin typeface="Verdana" pitchFamily="34" charset="0"/>
              </a:rPr>
              <a:t>http://o.aolcdn.com/hss/storage/midas/a63904bbfcbde33f480475c373ab637a/201776152/WhittierAlaska_CondoAirView_Zillow.jpg</a:t>
            </a:r>
            <a:endParaRPr lang="en-US" dirty="0">
              <a:solidFill>
                <a:srgbClr val="000000"/>
              </a:solidFill>
              <a:latin typeface="Verdana" pitchFamily="34" charset="0"/>
            </a:endParaRPr>
          </a:p>
        </p:txBody>
      </p:sp>
      <p:sp>
        <p:nvSpPr>
          <p:cNvPr id="5" name="TextBox 4"/>
          <p:cNvSpPr txBox="1"/>
          <p:nvPr/>
        </p:nvSpPr>
        <p:spPr>
          <a:xfrm>
            <a:off x="2827411" y="5029200"/>
            <a:ext cx="4572000" cy="369332"/>
          </a:xfrm>
          <a:prstGeom prst="rect">
            <a:avLst/>
          </a:prstGeom>
          <a:noFill/>
        </p:spPr>
        <p:txBody>
          <a:bodyPr wrap="square" rtlCol="0">
            <a:spAutoFit/>
          </a:bodyPr>
          <a:lstStyle/>
          <a:p>
            <a:pPr eaLnBrk="0" fontAlgn="base" hangingPunct="0">
              <a:spcBef>
                <a:spcPct val="0"/>
              </a:spcBef>
              <a:spcAft>
                <a:spcPct val="0"/>
              </a:spcAft>
            </a:pPr>
            <a:r>
              <a:rPr lang="en-US" dirty="0">
                <a:solidFill>
                  <a:srgbClr val="FFFFFF"/>
                </a:solidFill>
                <a:latin typeface="Verdana" pitchFamily="34" charset="0"/>
              </a:rPr>
              <a:t>D-6, Page 8 of 8</a:t>
            </a:r>
          </a:p>
        </p:txBody>
      </p:sp>
    </p:spTree>
    <p:extLst>
      <p:ext uri="{BB962C8B-B14F-4D97-AF65-F5344CB8AC3E}">
        <p14:creationId xmlns:p14="http://schemas.microsoft.com/office/powerpoint/2010/main" val="33062167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Seward small boat harbor</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7308" y="889686"/>
            <a:ext cx="6700245" cy="5025184"/>
          </a:xfrm>
        </p:spPr>
      </p:pic>
      <p:sp>
        <p:nvSpPr>
          <p:cNvPr id="8" name="TextBox 7"/>
          <p:cNvSpPr txBox="1"/>
          <p:nvPr/>
        </p:nvSpPr>
        <p:spPr>
          <a:xfrm>
            <a:off x="1981200" y="6096000"/>
            <a:ext cx="7886700" cy="369332"/>
          </a:xfrm>
          <a:prstGeom prst="rect">
            <a:avLst/>
          </a:prstGeom>
          <a:noFill/>
        </p:spPr>
        <p:txBody>
          <a:bodyPr wrap="square" rtlCol="0">
            <a:spAutoFit/>
          </a:bodyPr>
          <a:lstStyle/>
          <a:p>
            <a:pPr eaLnBrk="0" fontAlgn="base" hangingPunct="0">
              <a:spcBef>
                <a:spcPct val="0"/>
              </a:spcBef>
              <a:spcAft>
                <a:spcPct val="0"/>
              </a:spcAft>
            </a:pPr>
            <a:r>
              <a:rPr lang="en-US">
                <a:solidFill>
                  <a:srgbClr val="000000"/>
                </a:solidFill>
                <a:latin typeface="Verdana" pitchFamily="34" charset="0"/>
              </a:rPr>
              <a:t>http://static.panoramio.com/photos/large/47443774.jpg</a:t>
            </a:r>
            <a:endParaRPr lang="en-US" dirty="0">
              <a:solidFill>
                <a:srgbClr val="000000"/>
              </a:solidFill>
              <a:latin typeface="Verdana" pitchFamily="34" charset="0"/>
            </a:endParaRPr>
          </a:p>
        </p:txBody>
      </p:sp>
      <p:sp>
        <p:nvSpPr>
          <p:cNvPr id="3" name="TextBox 2"/>
          <p:cNvSpPr txBox="1"/>
          <p:nvPr/>
        </p:nvSpPr>
        <p:spPr>
          <a:xfrm>
            <a:off x="3124200" y="5451437"/>
            <a:ext cx="5029200" cy="369332"/>
          </a:xfrm>
          <a:prstGeom prst="rect">
            <a:avLst/>
          </a:prstGeom>
          <a:noFill/>
        </p:spPr>
        <p:txBody>
          <a:bodyPr wrap="square" rtlCol="0">
            <a:spAutoFit/>
          </a:bodyPr>
          <a:lstStyle/>
          <a:p>
            <a:pPr eaLnBrk="0" fontAlgn="base" hangingPunct="0">
              <a:spcBef>
                <a:spcPct val="0"/>
              </a:spcBef>
              <a:spcAft>
                <a:spcPct val="0"/>
              </a:spcAft>
            </a:pPr>
            <a:r>
              <a:rPr lang="en-US" b="1" dirty="0">
                <a:solidFill>
                  <a:srgbClr val="000000"/>
                </a:solidFill>
                <a:latin typeface="Verdana" pitchFamily="34" charset="0"/>
              </a:rPr>
              <a:t>Exhibit D-6, page 5 of 8</a:t>
            </a:r>
          </a:p>
        </p:txBody>
      </p:sp>
    </p:spTree>
    <p:extLst>
      <p:ext uri="{BB962C8B-B14F-4D97-AF65-F5344CB8AC3E}">
        <p14:creationId xmlns:p14="http://schemas.microsoft.com/office/powerpoint/2010/main" val="2549450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Cordova BOAT HARBOR	</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134001" y="914400"/>
            <a:ext cx="6209677" cy="4085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819400" y="5791201"/>
            <a:ext cx="6324600" cy="646331"/>
          </a:xfrm>
          <a:prstGeom prst="rect">
            <a:avLst/>
          </a:prstGeom>
          <a:noFill/>
        </p:spPr>
        <p:txBody>
          <a:bodyPr wrap="square" rtlCol="0">
            <a:spAutoFit/>
          </a:bodyPr>
          <a:lstStyle/>
          <a:p>
            <a:pPr eaLnBrk="0" fontAlgn="base" hangingPunct="0">
              <a:spcBef>
                <a:spcPct val="0"/>
              </a:spcBef>
              <a:spcAft>
                <a:spcPct val="0"/>
              </a:spcAft>
            </a:pPr>
            <a:r>
              <a:rPr lang="en-US" dirty="0">
                <a:solidFill>
                  <a:srgbClr val="000000"/>
                </a:solidFill>
                <a:latin typeface="Verdana" pitchFamily="34" charset="0"/>
              </a:rPr>
              <a:t>http://www.mxak.org/ports/southcentral/cordova/harbor_2.jpg</a:t>
            </a:r>
          </a:p>
        </p:txBody>
      </p:sp>
      <p:sp>
        <p:nvSpPr>
          <p:cNvPr id="5" name="TextBox 4"/>
          <p:cNvSpPr txBox="1"/>
          <p:nvPr/>
        </p:nvSpPr>
        <p:spPr>
          <a:xfrm>
            <a:off x="2895600" y="5320408"/>
            <a:ext cx="6858000" cy="369332"/>
          </a:xfrm>
          <a:prstGeom prst="rect">
            <a:avLst/>
          </a:prstGeom>
          <a:noFill/>
        </p:spPr>
        <p:txBody>
          <a:bodyPr wrap="square" rtlCol="0">
            <a:spAutoFit/>
          </a:bodyPr>
          <a:lstStyle/>
          <a:p>
            <a:pPr eaLnBrk="0" fontAlgn="base" hangingPunct="0">
              <a:spcBef>
                <a:spcPct val="0"/>
              </a:spcBef>
              <a:spcAft>
                <a:spcPct val="0"/>
              </a:spcAft>
            </a:pPr>
            <a:r>
              <a:rPr lang="en-US" dirty="0">
                <a:solidFill>
                  <a:srgbClr val="000000"/>
                </a:solidFill>
                <a:latin typeface="Verdana" pitchFamily="34" charset="0"/>
              </a:rPr>
              <a:t>Exhibit D-6, page 2 of 8</a:t>
            </a:r>
          </a:p>
        </p:txBody>
      </p:sp>
    </p:spTree>
    <p:extLst>
      <p:ext uri="{BB962C8B-B14F-4D97-AF65-F5344CB8AC3E}">
        <p14:creationId xmlns:p14="http://schemas.microsoft.com/office/powerpoint/2010/main" val="809935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dirty="0" smtClean="0"/>
              <a:t>Local Boundary Commission</a:t>
            </a:r>
            <a:endParaRPr lang="en-US" dirty="0"/>
          </a:p>
        </p:txBody>
      </p:sp>
      <p:sp>
        <p:nvSpPr>
          <p:cNvPr id="2051" name="Rectangle 3"/>
          <p:cNvSpPr>
            <a:spLocks noGrp="1" noChangeArrowheads="1"/>
          </p:cNvSpPr>
          <p:nvPr>
            <p:ph type="subTitle" idx="1"/>
          </p:nvPr>
        </p:nvSpPr>
        <p:spPr>
          <a:xfrm>
            <a:off x="2895600" y="3657600"/>
            <a:ext cx="6400800" cy="2895600"/>
          </a:xfrm>
        </p:spPr>
        <p:txBody>
          <a:bodyPr/>
          <a:lstStyle/>
          <a:p>
            <a:r>
              <a:rPr lang="en-US" dirty="0" smtClean="0"/>
              <a:t>Excerpts from Decision Approving City of Dillingham Petition to Annex Territory</a:t>
            </a:r>
          </a:p>
          <a:p>
            <a:r>
              <a:rPr lang="en-US" dirty="0" smtClean="0"/>
              <a:t>Dec. 14, 2011</a:t>
            </a:r>
          </a:p>
        </p:txBody>
      </p:sp>
    </p:spTree>
    <p:extLst>
      <p:ext uri="{BB962C8B-B14F-4D97-AF65-F5344CB8AC3E}">
        <p14:creationId xmlns:p14="http://schemas.microsoft.com/office/powerpoint/2010/main" val="445131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3 AAC 110.090(a)  </a:t>
            </a:r>
            <a:endParaRPr lang="en-US" dirty="0"/>
          </a:p>
        </p:txBody>
      </p:sp>
      <p:sp>
        <p:nvSpPr>
          <p:cNvPr id="3" name="Content Placeholder 2"/>
          <p:cNvSpPr>
            <a:spLocks noGrp="1"/>
          </p:cNvSpPr>
          <p:nvPr>
            <p:ph idx="1"/>
          </p:nvPr>
        </p:nvSpPr>
        <p:spPr/>
        <p:txBody>
          <a:bodyPr>
            <a:normAutofit fontScale="62500" lnSpcReduction="20000"/>
          </a:bodyPr>
          <a:lstStyle/>
          <a:p>
            <a:endParaRPr lang="en-US" sz="2300" b="0" dirty="0"/>
          </a:p>
          <a:p>
            <a:r>
              <a:rPr lang="en-US" sz="2300" b="0" dirty="0"/>
              <a:t>Regarding </a:t>
            </a:r>
            <a:r>
              <a:rPr lang="en-US" sz="2300" b="0" dirty="0"/>
              <a:t>the first standard, the commission finds that </a:t>
            </a:r>
            <a:r>
              <a:rPr lang="en-US" sz="2900" b="0" dirty="0">
                <a:solidFill>
                  <a:srgbClr val="FF0000"/>
                </a:solidFill>
              </a:rPr>
              <a:t>the territory proposed to be annexed, </a:t>
            </a:r>
            <a:r>
              <a:rPr lang="en-US" sz="2900" b="0" dirty="0">
                <a:solidFill>
                  <a:srgbClr val="FF0000"/>
                </a:solidFill>
              </a:rPr>
              <a:t>is receiving</a:t>
            </a:r>
            <a:r>
              <a:rPr lang="en-US" sz="2900" b="0" dirty="0">
                <a:solidFill>
                  <a:srgbClr val="FF0000"/>
                </a:solidFill>
              </a:rPr>
              <a:t>, at the present and through the foreseeable future, the benefit of services and </a:t>
            </a:r>
            <a:r>
              <a:rPr lang="en-US" sz="2900" b="0" dirty="0">
                <a:solidFill>
                  <a:srgbClr val="FF0000"/>
                </a:solidFill>
              </a:rPr>
              <a:t>facilities </a:t>
            </a:r>
            <a:r>
              <a:rPr lang="en-US" sz="2900" b="0" dirty="0">
                <a:solidFill>
                  <a:srgbClr val="FF0000"/>
                </a:solidFill>
              </a:rPr>
              <a:t>provided by the annexing city. </a:t>
            </a:r>
            <a:r>
              <a:rPr lang="en-US" sz="2300" b="0" dirty="0"/>
              <a:t>The petitioner has continued to provide municipal </a:t>
            </a:r>
            <a:r>
              <a:rPr lang="en-US" sz="2300" b="0" dirty="0"/>
              <a:t> services</a:t>
            </a:r>
            <a:r>
              <a:rPr lang="en-US" sz="2300" b="0" dirty="0"/>
              <a:t>. These services would not be available to the fishery industry within the </a:t>
            </a:r>
            <a:r>
              <a:rPr lang="en-US" sz="2300" b="0" dirty="0" err="1"/>
              <a:t>Nushagak</a:t>
            </a:r>
            <a:r>
              <a:rPr lang="en-US" sz="2300" b="0" dirty="0"/>
              <a:t> Bay </a:t>
            </a:r>
            <a:r>
              <a:rPr lang="en-US" sz="2300" b="0" dirty="0"/>
              <a:t> area </a:t>
            </a:r>
            <a:r>
              <a:rPr lang="en-US" sz="2300" b="0" dirty="0"/>
              <a:t>if it </a:t>
            </a:r>
            <a:r>
              <a:rPr lang="en-US" sz="2300" b="0" dirty="0"/>
              <a:t>were</a:t>
            </a:r>
          </a:p>
          <a:p>
            <a:r>
              <a:rPr lang="en-US" sz="2300" b="0" dirty="0"/>
              <a:t>not for the city providing them. As a responsible local government entity, the city has continually </a:t>
            </a:r>
          </a:p>
          <a:p>
            <a:r>
              <a:rPr lang="en-US" sz="2300" b="0" dirty="0"/>
              <a:t>provided </a:t>
            </a:r>
            <a:r>
              <a:rPr lang="en-US" sz="2300" b="0" dirty="0"/>
              <a:t>these services at the expense of its residents and to the point of unsustainability.</a:t>
            </a:r>
          </a:p>
          <a:p>
            <a:endParaRPr lang="en-US" sz="2600" b="0" dirty="0"/>
          </a:p>
          <a:p>
            <a:r>
              <a:rPr lang="en-US" sz="3300" b="0" dirty="0">
                <a:solidFill>
                  <a:srgbClr val="FF0000"/>
                </a:solidFill>
              </a:rPr>
              <a:t>The </a:t>
            </a:r>
            <a:r>
              <a:rPr lang="en-US" sz="3300" b="0" dirty="0">
                <a:solidFill>
                  <a:srgbClr val="FF0000"/>
                </a:solidFill>
              </a:rPr>
              <a:t>proposed annexation will benefit the region as well as the city</a:t>
            </a:r>
            <a:r>
              <a:rPr lang="en-US" sz="3300" b="0" dirty="0"/>
              <a:t>. </a:t>
            </a:r>
            <a:r>
              <a:rPr lang="en-US" sz="2300" b="0" dirty="0"/>
              <a:t>The commission finds </a:t>
            </a:r>
            <a:r>
              <a:rPr lang="en-US" sz="2300" b="0" dirty="0"/>
              <a:t>that 110.090 </a:t>
            </a:r>
            <a:r>
              <a:rPr lang="en-US" sz="2300" b="0" dirty="0"/>
              <a:t>has been met.</a:t>
            </a:r>
          </a:p>
          <a:p>
            <a:endParaRPr lang="en-US" b="0" dirty="0"/>
          </a:p>
          <a:p>
            <a:endParaRPr lang="en-US" sz="1400" b="0" dirty="0"/>
          </a:p>
          <a:p>
            <a:r>
              <a:rPr lang="en-US" sz="1400" b="0" dirty="0"/>
              <a:t>Page 6</a:t>
            </a:r>
            <a:endParaRPr lang="en-US" sz="2200" b="0" dirty="0"/>
          </a:p>
        </p:txBody>
      </p:sp>
    </p:spTree>
    <p:extLst>
      <p:ext uri="{BB962C8B-B14F-4D97-AF65-F5344CB8AC3E}">
        <p14:creationId xmlns:p14="http://schemas.microsoft.com/office/powerpoint/2010/main" val="25035882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3 AAC 110.090(b)</a:t>
            </a:r>
            <a:endParaRPr lang="en-US" dirty="0"/>
          </a:p>
        </p:txBody>
      </p:sp>
      <p:sp>
        <p:nvSpPr>
          <p:cNvPr id="3" name="Content Placeholder 2"/>
          <p:cNvSpPr>
            <a:spLocks noGrp="1"/>
          </p:cNvSpPr>
          <p:nvPr>
            <p:ph idx="1"/>
          </p:nvPr>
        </p:nvSpPr>
        <p:spPr/>
        <p:txBody>
          <a:bodyPr/>
          <a:lstStyle/>
          <a:p>
            <a:r>
              <a:rPr lang="en-US" dirty="0">
                <a:solidFill>
                  <a:srgbClr val="FF0000"/>
                </a:solidFill>
              </a:rPr>
              <a:t>The commission finds no other existing municipality has the ability to provide </a:t>
            </a:r>
            <a:r>
              <a:rPr lang="en-US" dirty="0" smtClean="0">
                <a:solidFill>
                  <a:srgbClr val="FF0000"/>
                </a:solidFill>
              </a:rPr>
              <a:t>essential </a:t>
            </a:r>
            <a:r>
              <a:rPr lang="en-US" dirty="0">
                <a:solidFill>
                  <a:srgbClr val="FF0000"/>
                </a:solidFill>
              </a:rPr>
              <a:t>municipal services to the territory to be annexed more efficiently and more </a:t>
            </a:r>
            <a:r>
              <a:rPr lang="en-US" dirty="0" smtClean="0">
                <a:solidFill>
                  <a:srgbClr val="FF0000"/>
                </a:solidFill>
              </a:rPr>
              <a:t>effectively </a:t>
            </a:r>
            <a:r>
              <a:rPr lang="en-US" dirty="0">
                <a:solidFill>
                  <a:srgbClr val="FF0000"/>
                </a:solidFill>
              </a:rPr>
              <a:t>than the petitioner. </a:t>
            </a:r>
            <a:r>
              <a:rPr lang="en-US" dirty="0"/>
              <a:t>The idea of regional government has only been </a:t>
            </a:r>
            <a:r>
              <a:rPr lang="en-US" dirty="0" smtClean="0"/>
              <a:t>theoretical </a:t>
            </a:r>
            <a:r>
              <a:rPr lang="en-US" dirty="0"/>
              <a:t>with no petition formally filed and accepted by the LBC since the </a:t>
            </a:r>
            <a:r>
              <a:rPr lang="en-US" dirty="0" smtClean="0"/>
              <a:t>incorporation </a:t>
            </a:r>
            <a:r>
              <a:rPr lang="en-US" dirty="0"/>
              <a:t>of the city. </a:t>
            </a:r>
            <a:r>
              <a:rPr lang="en-US" dirty="0">
                <a:solidFill>
                  <a:srgbClr val="FF0000"/>
                </a:solidFill>
              </a:rPr>
              <a:t>Regional government could be a viable option; however, </a:t>
            </a:r>
            <a:r>
              <a:rPr lang="en-US" dirty="0" smtClean="0">
                <a:solidFill>
                  <a:srgbClr val="FF0000"/>
                </a:solidFill>
              </a:rPr>
              <a:t>under </a:t>
            </a:r>
            <a:r>
              <a:rPr lang="en-US" dirty="0">
                <a:solidFill>
                  <a:srgbClr val="FF0000"/>
                </a:solidFill>
              </a:rPr>
              <a:t>the circumstances the region has not produced the will or resources necessary to form such a government. </a:t>
            </a:r>
            <a:r>
              <a:rPr lang="en-US" dirty="0"/>
              <a:t>The LBC finds that the petition meets 3 AAC 110.090(b)'s requirements</a:t>
            </a:r>
            <a:r>
              <a:rPr lang="en-US" dirty="0" smtClean="0"/>
              <a:t>.</a:t>
            </a:r>
          </a:p>
          <a:p>
            <a:endParaRPr lang="en-US" dirty="0"/>
          </a:p>
          <a:p>
            <a:endParaRPr lang="en-US" dirty="0" smtClean="0"/>
          </a:p>
          <a:p>
            <a:endParaRPr lang="en-US" dirty="0"/>
          </a:p>
          <a:p>
            <a:r>
              <a:rPr lang="en-US" dirty="0" smtClean="0"/>
              <a:t>Page  6</a:t>
            </a:r>
            <a:endParaRPr lang="en-US" dirty="0"/>
          </a:p>
        </p:txBody>
      </p:sp>
    </p:spTree>
    <p:extLst>
      <p:ext uri="{BB962C8B-B14F-4D97-AF65-F5344CB8AC3E}">
        <p14:creationId xmlns:p14="http://schemas.microsoft.com/office/powerpoint/2010/main" val="20246298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3 AAC 110.100 Character</a:t>
            </a:r>
            <a:endParaRPr lang="en-US" dirty="0"/>
          </a:p>
        </p:txBody>
      </p:sp>
      <p:sp>
        <p:nvSpPr>
          <p:cNvPr id="3" name="Content Placeholder 2"/>
          <p:cNvSpPr>
            <a:spLocks noGrp="1"/>
          </p:cNvSpPr>
          <p:nvPr>
            <p:ph idx="1"/>
          </p:nvPr>
        </p:nvSpPr>
        <p:spPr/>
        <p:txBody>
          <a:bodyPr/>
          <a:lstStyle/>
          <a:p>
            <a:r>
              <a:rPr lang="en-US" dirty="0">
                <a:solidFill>
                  <a:srgbClr val="FF0000"/>
                </a:solidFill>
              </a:rPr>
              <a:t>In a broad view, the </a:t>
            </a:r>
            <a:r>
              <a:rPr lang="en-US" dirty="0" err="1">
                <a:solidFill>
                  <a:srgbClr val="FF0000"/>
                </a:solidFill>
              </a:rPr>
              <a:t>Nushagak</a:t>
            </a:r>
            <a:r>
              <a:rPr lang="en-US" dirty="0">
                <a:solidFill>
                  <a:srgbClr val="FF0000"/>
                </a:solidFill>
              </a:rPr>
              <a:t> Bay communities including the City of Dillingham all benefit from the tax revenue the annexation would produce. They would benefit because they use city services, whether for fishing purposes or not. </a:t>
            </a:r>
            <a:r>
              <a:rPr lang="en-US" dirty="0"/>
              <a:t>If Dillingham cannot financially sustain itself, these other communities will suffer if these services are no longer available, or are of diminished quality. </a:t>
            </a:r>
            <a:r>
              <a:rPr lang="en-US" dirty="0">
                <a:solidFill>
                  <a:srgbClr val="FF0000"/>
                </a:solidFill>
              </a:rPr>
              <a:t>As the community, in general, benefits from the proposed annexation, it is reasonable to conclude that the territory is suitable for the reasonably anticipated community purpose of producing additional revenue for the direct and indirect benefit of the </a:t>
            </a:r>
            <a:r>
              <a:rPr lang="en-US" dirty="0" err="1">
                <a:solidFill>
                  <a:srgbClr val="FF0000"/>
                </a:solidFill>
              </a:rPr>
              <a:t>Nushagak</a:t>
            </a:r>
            <a:r>
              <a:rPr lang="en-US" dirty="0">
                <a:solidFill>
                  <a:srgbClr val="FF0000"/>
                </a:solidFill>
              </a:rPr>
              <a:t> Bay area communities.</a:t>
            </a:r>
          </a:p>
          <a:p>
            <a:r>
              <a:rPr lang="en-US" dirty="0">
                <a:solidFill>
                  <a:srgbClr val="FF0000"/>
                </a:solidFill>
              </a:rPr>
              <a:t>We find that the petition satisfies 3 AAC 110.100’s requirements for the territory because the </a:t>
            </a:r>
            <a:r>
              <a:rPr lang="en-US" dirty="0" err="1">
                <a:solidFill>
                  <a:srgbClr val="FF0000"/>
                </a:solidFill>
              </a:rPr>
              <a:t>Nushagak</a:t>
            </a:r>
            <a:r>
              <a:rPr lang="en-US" dirty="0">
                <a:solidFill>
                  <a:srgbClr val="FF0000"/>
                </a:solidFill>
              </a:rPr>
              <a:t> Bay is compatible in character to the City of Dillingham</a:t>
            </a:r>
            <a:r>
              <a:rPr lang="en-US" dirty="0" smtClean="0"/>
              <a:t>.</a:t>
            </a:r>
          </a:p>
          <a:p>
            <a:endParaRPr lang="en-US" dirty="0"/>
          </a:p>
          <a:p>
            <a:r>
              <a:rPr lang="en-US" dirty="0" smtClean="0"/>
              <a:t>Page  6</a:t>
            </a:r>
            <a:endParaRPr lang="en-US" dirty="0"/>
          </a:p>
        </p:txBody>
      </p:sp>
    </p:spTree>
    <p:extLst>
      <p:ext uri="{BB962C8B-B14F-4D97-AF65-F5344CB8AC3E}">
        <p14:creationId xmlns:p14="http://schemas.microsoft.com/office/powerpoint/2010/main" val="943053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3 AAC 110.110 Resources	</a:t>
            </a:r>
            <a:endParaRPr lang="en-US" dirty="0"/>
          </a:p>
        </p:txBody>
      </p:sp>
      <p:sp>
        <p:nvSpPr>
          <p:cNvPr id="3" name="Content Placeholder 2"/>
          <p:cNvSpPr>
            <a:spLocks noGrp="1"/>
          </p:cNvSpPr>
          <p:nvPr>
            <p:ph idx="1"/>
          </p:nvPr>
        </p:nvSpPr>
        <p:spPr/>
        <p:txBody>
          <a:bodyPr>
            <a:normAutofit/>
          </a:bodyPr>
          <a:lstStyle/>
          <a:p>
            <a:endParaRPr lang="en-US" b="0" dirty="0" smtClean="0"/>
          </a:p>
          <a:p>
            <a:r>
              <a:rPr lang="en-US" b="0" dirty="0" smtClean="0"/>
              <a:t>The </a:t>
            </a:r>
            <a:r>
              <a:rPr lang="en-US" b="0" dirty="0"/>
              <a:t>commission finds that </a:t>
            </a:r>
            <a:r>
              <a:rPr lang="en-US" sz="1800" b="0" dirty="0">
                <a:solidFill>
                  <a:srgbClr val="FF0000"/>
                </a:solidFill>
              </a:rPr>
              <a:t>the city has met 3 AAC 110.110 because the city has and is expected to continue to provide essential municipal services on an efficient, cost effective level.</a:t>
            </a:r>
            <a:r>
              <a:rPr lang="en-US" b="0" dirty="0"/>
              <a:t> The local fish tax revenue will provide it the resources to continue to do so. The expenses resulting from this annexation are a minimal portion of the additional revenue accumulated from the severance tax collected, however the petitioner has met 3 AAC 110.110 because </a:t>
            </a:r>
            <a:r>
              <a:rPr lang="en-US" sz="1800" b="0" dirty="0">
                <a:solidFill>
                  <a:srgbClr val="FF0000"/>
                </a:solidFill>
              </a:rPr>
              <a:t>the actual income and the reasonably anticipated ability to generate and collect local revenue and income from the territory will fund the essential municipal services that have been continually provided to the territory. </a:t>
            </a:r>
            <a:endParaRPr lang="en-US" sz="1800" b="0" dirty="0">
              <a:solidFill>
                <a:srgbClr val="FF0000"/>
              </a:solidFill>
            </a:endParaRPr>
          </a:p>
          <a:p>
            <a:endParaRPr lang="en-US" sz="1800" b="0" dirty="0">
              <a:solidFill>
                <a:srgbClr val="FF0000"/>
              </a:solidFill>
            </a:endParaRPr>
          </a:p>
          <a:p>
            <a:endParaRPr lang="en-US" sz="1800" b="0" dirty="0">
              <a:solidFill>
                <a:srgbClr val="FF0000"/>
              </a:solidFill>
            </a:endParaRPr>
          </a:p>
          <a:p>
            <a:r>
              <a:rPr lang="en-US" sz="1800" b="0" dirty="0"/>
              <a:t>Page 7</a:t>
            </a:r>
            <a:endParaRPr lang="en-US" sz="1800" dirty="0"/>
          </a:p>
        </p:txBody>
      </p:sp>
    </p:spTree>
    <p:extLst>
      <p:ext uri="{BB962C8B-B14F-4D97-AF65-F5344CB8AC3E}">
        <p14:creationId xmlns:p14="http://schemas.microsoft.com/office/powerpoint/2010/main" val="30345970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3 AAC 110.120</a:t>
            </a:r>
            <a:endParaRPr lang="en-US" dirty="0"/>
          </a:p>
        </p:txBody>
      </p:sp>
      <p:sp>
        <p:nvSpPr>
          <p:cNvPr id="3" name="Content Placeholder 2"/>
          <p:cNvSpPr>
            <a:spLocks noGrp="1"/>
          </p:cNvSpPr>
          <p:nvPr>
            <p:ph idx="1"/>
          </p:nvPr>
        </p:nvSpPr>
        <p:spPr/>
        <p:txBody>
          <a:bodyPr/>
          <a:lstStyle/>
          <a:p>
            <a:endParaRPr lang="en-US" sz="2000" b="0" dirty="0">
              <a:solidFill>
                <a:srgbClr val="FF0000"/>
              </a:solidFill>
              <a:latin typeface="Times New Roman"/>
            </a:endParaRPr>
          </a:p>
          <a:p>
            <a:r>
              <a:rPr lang="en-US" sz="2000" b="0" dirty="0">
                <a:solidFill>
                  <a:srgbClr val="FF0000"/>
                </a:solidFill>
                <a:latin typeface="Times New Roman"/>
              </a:rPr>
              <a:t>The </a:t>
            </a:r>
            <a:r>
              <a:rPr lang="en-US" sz="2000" b="0" dirty="0">
                <a:solidFill>
                  <a:srgbClr val="FF0000"/>
                </a:solidFill>
                <a:latin typeface="Times New Roman"/>
              </a:rPr>
              <a:t>commission finds that </a:t>
            </a:r>
            <a:r>
              <a:rPr lang="en-US" b="0" dirty="0">
                <a:solidFill>
                  <a:srgbClr val="000000"/>
                </a:solidFill>
                <a:latin typeface="Times New Roman"/>
              </a:rPr>
              <a:t>even with a declining population in Dillingham, that </a:t>
            </a:r>
            <a:r>
              <a:rPr lang="en-US" sz="1800" b="0" dirty="0">
                <a:solidFill>
                  <a:srgbClr val="FF0000"/>
                </a:solidFill>
                <a:latin typeface="Times New Roman"/>
              </a:rPr>
              <a:t>the population of the proposed expanded boundaries of the city (the existing city plus the territory proposed for annexation) is sufficiently large and stable to support the extension of city government.</a:t>
            </a:r>
            <a:r>
              <a:rPr lang="en-US" b="0" dirty="0">
                <a:solidFill>
                  <a:srgbClr val="000000"/>
                </a:solidFill>
                <a:latin typeface="Times New Roman"/>
              </a:rPr>
              <a:t> The commission believes that in this case, increased tax revenues would stimulate the local economy. This in turn could stabilize or increase population, if residents could stay and have suitable employment. </a:t>
            </a:r>
            <a:r>
              <a:rPr lang="en-US" sz="2000" b="0" dirty="0">
                <a:solidFill>
                  <a:srgbClr val="FF0000"/>
                </a:solidFill>
                <a:latin typeface="Times New Roman"/>
              </a:rPr>
              <a:t>The commission concludes that the petition meets the standard of 3 AAC 110.120. </a:t>
            </a:r>
            <a:endParaRPr lang="en-US" sz="2000" b="0" dirty="0">
              <a:solidFill>
                <a:srgbClr val="FF0000"/>
              </a:solidFill>
              <a:latin typeface="Times New Roman"/>
            </a:endParaRPr>
          </a:p>
          <a:p>
            <a:endParaRPr lang="en-US" sz="2000" b="0" dirty="0">
              <a:solidFill>
                <a:srgbClr val="FF0000"/>
              </a:solidFill>
              <a:latin typeface="Times New Roman"/>
            </a:endParaRPr>
          </a:p>
          <a:p>
            <a:r>
              <a:rPr lang="en-US" sz="2000" b="0" dirty="0">
                <a:latin typeface="Times New Roman"/>
              </a:rPr>
              <a:t>Page 7</a:t>
            </a:r>
            <a:endParaRPr lang="en-US" sz="2000" dirty="0"/>
          </a:p>
        </p:txBody>
      </p:sp>
    </p:spTree>
    <p:extLst>
      <p:ext uri="{BB962C8B-B14F-4D97-AF65-F5344CB8AC3E}">
        <p14:creationId xmlns:p14="http://schemas.microsoft.com/office/powerpoint/2010/main" val="18889458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474" y="365125"/>
            <a:ext cx="10770326" cy="1356583"/>
          </a:xfrm>
        </p:spPr>
        <p:txBody>
          <a:bodyPr>
            <a:normAutofit fontScale="90000"/>
          </a:bodyPr>
          <a:lstStyle/>
          <a:p>
            <a:r>
              <a:rPr lang="en-US" sz="2700" b="1" dirty="0" smtClean="0"/>
              <a:t>Excerpt from Resolution No. 2016-07.  </a:t>
            </a:r>
            <a:br>
              <a:rPr lang="en-US" sz="2700" b="1" dirty="0" smtClean="0"/>
            </a:br>
            <a:r>
              <a:rPr lang="en-US" sz="2700" b="1" dirty="0" smtClean="0"/>
              <a:t>The </a:t>
            </a:r>
            <a:r>
              <a:rPr lang="en-US" sz="2700" b="1" dirty="0"/>
              <a:t>following capital improvement projects and project funding needs are identified as priorities for the FY2017 State Legislative Request:</a:t>
            </a:r>
            <a:r>
              <a:rPr lang="en-US" dirty="0"/>
              <a:t/>
            </a:r>
            <a:br>
              <a:rPr lang="en-US" dirty="0"/>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58022841"/>
              </p:ext>
            </p:extLst>
          </p:nvPr>
        </p:nvGraphicFramePr>
        <p:xfrm>
          <a:off x="740228" y="1454325"/>
          <a:ext cx="10415452" cy="4859388"/>
        </p:xfrm>
        <a:graphic>
          <a:graphicData uri="http://schemas.openxmlformats.org/drawingml/2006/table">
            <a:tbl>
              <a:tblPr firstRow="1" firstCol="1" bandRow="1">
                <a:tableStyleId>{5C22544A-7EE6-4342-B048-85BDC9FD1C3A}</a:tableStyleId>
              </a:tblPr>
              <a:tblGrid>
                <a:gridCol w="515798"/>
                <a:gridCol w="7681021"/>
                <a:gridCol w="2218633"/>
              </a:tblGrid>
              <a:tr h="404949">
                <a:tc>
                  <a:txBody>
                    <a:bodyPr/>
                    <a:lstStyle/>
                    <a:p>
                      <a:pPr marL="0" marR="0" algn="r">
                        <a:spcBef>
                          <a:spcPts val="0"/>
                        </a:spcBef>
                        <a:spcAft>
                          <a:spcPts val="0"/>
                        </a:spcAft>
                      </a:pPr>
                      <a:r>
                        <a:rPr lang="en-US" sz="2000" dirty="0">
                          <a:effectLst/>
                        </a:rPr>
                        <a:t>1</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Wastewater System Upgrades</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tabLst>
                          <a:tab pos="262890" algn="l"/>
                          <a:tab pos="1062990" algn="r"/>
                        </a:tabLst>
                      </a:pPr>
                      <a:r>
                        <a:rPr lang="en-US" sz="2000" dirty="0">
                          <a:effectLst/>
                        </a:rPr>
                        <a:t>$1,000,000</a:t>
                      </a:r>
                      <a:endParaRPr lang="en-US" sz="2000" dirty="0">
                        <a:effectLst/>
                        <a:latin typeface="Times New Roman" panose="02020603050405020304" pitchFamily="18" charset="0"/>
                        <a:ea typeface="Times New Roman" panose="02020603050405020304" pitchFamily="18" charset="0"/>
                      </a:endParaRPr>
                    </a:p>
                  </a:txBody>
                  <a:tcPr marL="68580" marR="68580" marT="0" marB="0"/>
                </a:tc>
              </a:tr>
              <a:tr h="404949">
                <a:tc>
                  <a:txBody>
                    <a:bodyPr/>
                    <a:lstStyle/>
                    <a:p>
                      <a:pPr marL="0" marR="0" algn="r">
                        <a:spcBef>
                          <a:spcPts val="0"/>
                        </a:spcBef>
                        <a:spcAft>
                          <a:spcPts val="0"/>
                        </a:spcAft>
                      </a:pPr>
                      <a:r>
                        <a:rPr lang="en-US" sz="2000">
                          <a:effectLst/>
                        </a:rPr>
                        <a:t>2</a:t>
                      </a:r>
                      <a:endParaRPr lang="en-US"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Public Safety Building Replacement</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377190" marR="0" indent="-377190" algn="r">
                        <a:spcBef>
                          <a:spcPts val="0"/>
                        </a:spcBef>
                        <a:spcAft>
                          <a:spcPts val="0"/>
                        </a:spcAft>
                        <a:tabLst>
                          <a:tab pos="377190" algn="l"/>
                          <a:tab pos="1047750" algn="r"/>
                        </a:tabLst>
                      </a:pPr>
                      <a:r>
                        <a:rPr lang="en-US" sz="2000" dirty="0">
                          <a:effectLst/>
                        </a:rPr>
                        <a:t>$21,000,000</a:t>
                      </a:r>
                      <a:endParaRPr lang="en-US" sz="2000" dirty="0">
                        <a:effectLst/>
                        <a:latin typeface="Times New Roman" panose="02020603050405020304" pitchFamily="18" charset="0"/>
                        <a:ea typeface="Times New Roman" panose="02020603050405020304" pitchFamily="18" charset="0"/>
                      </a:endParaRPr>
                    </a:p>
                  </a:txBody>
                  <a:tcPr marL="68580" marR="68580" marT="0" marB="0"/>
                </a:tc>
              </a:tr>
              <a:tr h="404949">
                <a:tc>
                  <a:txBody>
                    <a:bodyPr/>
                    <a:lstStyle/>
                    <a:p>
                      <a:pPr marL="0" marR="0" algn="r">
                        <a:spcBef>
                          <a:spcPts val="0"/>
                        </a:spcBef>
                        <a:spcAft>
                          <a:spcPts val="0"/>
                        </a:spcAft>
                      </a:pPr>
                      <a:r>
                        <a:rPr lang="en-US" sz="2000">
                          <a:effectLst/>
                        </a:rPr>
                        <a:t>3</a:t>
                      </a:r>
                      <a:endParaRPr lang="en-US"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Outfall Protection</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377190" marR="0" indent="-377190" algn="r">
                        <a:spcBef>
                          <a:spcPts val="0"/>
                        </a:spcBef>
                        <a:spcAft>
                          <a:spcPts val="0"/>
                        </a:spcAft>
                        <a:tabLst>
                          <a:tab pos="377190" algn="l"/>
                          <a:tab pos="1062990" algn="r"/>
                        </a:tabLst>
                      </a:pPr>
                      <a:r>
                        <a:rPr lang="en-US" sz="2000">
                          <a:effectLst/>
                        </a:rPr>
                        <a:t>$100,000</a:t>
                      </a:r>
                      <a:endParaRPr lang="en-US" sz="2000">
                        <a:effectLst/>
                        <a:latin typeface="Times New Roman" panose="02020603050405020304" pitchFamily="18" charset="0"/>
                        <a:ea typeface="Times New Roman" panose="02020603050405020304" pitchFamily="18" charset="0"/>
                      </a:endParaRPr>
                    </a:p>
                  </a:txBody>
                  <a:tcPr marL="68580" marR="68580" marT="0" marB="0"/>
                </a:tc>
              </a:tr>
              <a:tr h="404949">
                <a:tc>
                  <a:txBody>
                    <a:bodyPr/>
                    <a:lstStyle/>
                    <a:p>
                      <a:pPr marL="0" marR="0" algn="r">
                        <a:spcBef>
                          <a:spcPts val="0"/>
                        </a:spcBef>
                        <a:spcAft>
                          <a:spcPts val="0"/>
                        </a:spcAft>
                      </a:pPr>
                      <a:r>
                        <a:rPr lang="en-US" sz="2000">
                          <a:effectLst/>
                        </a:rPr>
                        <a:t>4</a:t>
                      </a:r>
                      <a:endParaRPr lang="en-US"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Downtown Street Paving</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377190" marR="0" indent="-377190" algn="r">
                        <a:spcBef>
                          <a:spcPts val="0"/>
                        </a:spcBef>
                        <a:spcAft>
                          <a:spcPts val="0"/>
                        </a:spcAft>
                        <a:tabLst>
                          <a:tab pos="377190" algn="l"/>
                          <a:tab pos="1062990" algn="r"/>
                        </a:tabLst>
                      </a:pPr>
                      <a:r>
                        <a:rPr lang="en-US" sz="2000">
                          <a:effectLst/>
                        </a:rPr>
                        <a:t>$1,032,360</a:t>
                      </a:r>
                      <a:endParaRPr lang="en-US" sz="2000">
                        <a:effectLst/>
                        <a:latin typeface="Times New Roman" panose="02020603050405020304" pitchFamily="18" charset="0"/>
                        <a:ea typeface="Times New Roman" panose="02020603050405020304" pitchFamily="18" charset="0"/>
                      </a:endParaRPr>
                    </a:p>
                  </a:txBody>
                  <a:tcPr marL="68580" marR="68580" marT="0" marB="0"/>
                </a:tc>
              </a:tr>
              <a:tr h="404949">
                <a:tc>
                  <a:txBody>
                    <a:bodyPr/>
                    <a:lstStyle/>
                    <a:p>
                      <a:pPr marL="0" marR="0" algn="r">
                        <a:spcBef>
                          <a:spcPts val="0"/>
                        </a:spcBef>
                        <a:spcAft>
                          <a:spcPts val="0"/>
                        </a:spcAft>
                      </a:pPr>
                      <a:r>
                        <a:rPr lang="en-US" sz="2000">
                          <a:effectLst/>
                        </a:rPr>
                        <a:t>5</a:t>
                      </a:r>
                      <a:endParaRPr lang="en-US"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175895" marR="0" indent="-175895">
                        <a:spcBef>
                          <a:spcPts val="0"/>
                        </a:spcBef>
                        <a:spcAft>
                          <a:spcPts val="0"/>
                        </a:spcAft>
                      </a:pPr>
                      <a:r>
                        <a:rPr lang="en-US" sz="2000" dirty="0">
                          <a:effectLst/>
                        </a:rPr>
                        <a:t>Landfill Cell Expansion</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377190" marR="0" indent="-377190" algn="r">
                        <a:spcBef>
                          <a:spcPts val="0"/>
                        </a:spcBef>
                        <a:spcAft>
                          <a:spcPts val="0"/>
                        </a:spcAft>
                      </a:pPr>
                      <a:r>
                        <a:rPr lang="en-US" sz="2000">
                          <a:effectLst/>
                        </a:rPr>
                        <a:t>$95,700</a:t>
                      </a:r>
                      <a:endParaRPr lang="en-US" sz="2000">
                        <a:effectLst/>
                        <a:latin typeface="Times New Roman" panose="02020603050405020304" pitchFamily="18" charset="0"/>
                        <a:ea typeface="Times New Roman" panose="02020603050405020304" pitchFamily="18" charset="0"/>
                      </a:endParaRPr>
                    </a:p>
                  </a:txBody>
                  <a:tcPr marL="68580" marR="68580" marT="0" marB="0"/>
                </a:tc>
              </a:tr>
              <a:tr h="404949">
                <a:tc>
                  <a:txBody>
                    <a:bodyPr/>
                    <a:lstStyle/>
                    <a:p>
                      <a:pPr marL="0" marR="0" algn="r">
                        <a:spcBef>
                          <a:spcPts val="0"/>
                        </a:spcBef>
                        <a:spcAft>
                          <a:spcPts val="0"/>
                        </a:spcAft>
                      </a:pPr>
                      <a:r>
                        <a:rPr lang="en-US" sz="2000">
                          <a:effectLst/>
                        </a:rPr>
                        <a:t>6</a:t>
                      </a:r>
                      <a:endParaRPr lang="en-US"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175895" marR="0" indent="-175895">
                        <a:spcBef>
                          <a:spcPts val="0"/>
                        </a:spcBef>
                        <a:spcAft>
                          <a:spcPts val="0"/>
                        </a:spcAft>
                      </a:pPr>
                      <a:r>
                        <a:rPr lang="en-US" sz="2000" dirty="0">
                          <a:effectLst/>
                        </a:rPr>
                        <a:t>Water System Improvements</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000">
                          <a:effectLst/>
                        </a:rPr>
                        <a:t>$1,365,000</a:t>
                      </a:r>
                      <a:endParaRPr lang="en-US" sz="2000">
                        <a:effectLst/>
                        <a:latin typeface="Times New Roman" panose="02020603050405020304" pitchFamily="18" charset="0"/>
                        <a:ea typeface="Times New Roman" panose="02020603050405020304" pitchFamily="18" charset="0"/>
                      </a:endParaRPr>
                    </a:p>
                  </a:txBody>
                  <a:tcPr marL="68580" marR="68580" marT="0" marB="0"/>
                </a:tc>
              </a:tr>
              <a:tr h="404949">
                <a:tc>
                  <a:txBody>
                    <a:bodyPr/>
                    <a:lstStyle/>
                    <a:p>
                      <a:pPr marL="0" marR="0" algn="ctr">
                        <a:spcBef>
                          <a:spcPts val="0"/>
                        </a:spcBef>
                        <a:spcAft>
                          <a:spcPts val="0"/>
                        </a:spcAft>
                      </a:pPr>
                      <a:r>
                        <a:rPr lang="en-US" sz="2000">
                          <a:effectLst/>
                        </a:rPr>
                        <a:t>  7</a:t>
                      </a:r>
                      <a:endParaRPr lang="en-US"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All Tide Dock Protection </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000">
                          <a:effectLst/>
                        </a:rPr>
                        <a:t>$95,700</a:t>
                      </a:r>
                      <a:endParaRPr lang="en-US" sz="2000">
                        <a:effectLst/>
                        <a:latin typeface="Times New Roman" panose="02020603050405020304" pitchFamily="18" charset="0"/>
                        <a:ea typeface="Times New Roman" panose="02020603050405020304" pitchFamily="18" charset="0"/>
                      </a:endParaRPr>
                    </a:p>
                  </a:txBody>
                  <a:tcPr marL="68580" marR="68580" marT="0" marB="0"/>
                </a:tc>
              </a:tr>
              <a:tr h="404949">
                <a:tc>
                  <a:txBody>
                    <a:bodyPr/>
                    <a:lstStyle/>
                    <a:p>
                      <a:pPr marL="0" marR="0" algn="r">
                        <a:spcBef>
                          <a:spcPts val="0"/>
                        </a:spcBef>
                        <a:spcAft>
                          <a:spcPts val="0"/>
                        </a:spcAft>
                      </a:pPr>
                      <a:r>
                        <a:rPr lang="en-US" sz="2000">
                          <a:effectLst/>
                        </a:rPr>
                        <a:t>8</a:t>
                      </a:r>
                      <a:endParaRPr lang="en-US"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Sewer Expansion</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000">
                          <a:effectLst/>
                        </a:rPr>
                        <a:t>$2,100,000</a:t>
                      </a:r>
                      <a:endParaRPr lang="en-US" sz="2000">
                        <a:effectLst/>
                        <a:latin typeface="Times New Roman" panose="02020603050405020304" pitchFamily="18" charset="0"/>
                        <a:ea typeface="Times New Roman" panose="02020603050405020304" pitchFamily="18" charset="0"/>
                      </a:endParaRPr>
                    </a:p>
                  </a:txBody>
                  <a:tcPr marL="68580" marR="68580" marT="0" marB="0"/>
                </a:tc>
              </a:tr>
              <a:tr h="404949">
                <a:tc>
                  <a:txBody>
                    <a:bodyPr/>
                    <a:lstStyle/>
                    <a:p>
                      <a:pPr marL="0" marR="0" algn="r">
                        <a:spcBef>
                          <a:spcPts val="0"/>
                        </a:spcBef>
                        <a:spcAft>
                          <a:spcPts val="0"/>
                        </a:spcAft>
                      </a:pPr>
                      <a:r>
                        <a:rPr lang="en-US" sz="2000">
                          <a:effectLst/>
                        </a:rPr>
                        <a:t>9</a:t>
                      </a:r>
                      <a:endParaRPr lang="en-US"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Harbor Float Replacement</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000">
                          <a:effectLst/>
                        </a:rPr>
                        <a:t>$100,000</a:t>
                      </a:r>
                      <a:endParaRPr lang="en-US" sz="2000">
                        <a:effectLst/>
                        <a:latin typeface="Times New Roman" panose="02020603050405020304" pitchFamily="18" charset="0"/>
                        <a:ea typeface="Times New Roman" panose="02020603050405020304" pitchFamily="18" charset="0"/>
                      </a:endParaRPr>
                    </a:p>
                  </a:txBody>
                  <a:tcPr marL="68580" marR="68580" marT="0" marB="0"/>
                </a:tc>
              </a:tr>
              <a:tr h="404949">
                <a:tc>
                  <a:txBody>
                    <a:bodyPr/>
                    <a:lstStyle/>
                    <a:p>
                      <a:pPr marL="0" marR="0" algn="r">
                        <a:spcBef>
                          <a:spcPts val="0"/>
                        </a:spcBef>
                        <a:spcAft>
                          <a:spcPts val="0"/>
                        </a:spcAft>
                      </a:pPr>
                      <a:r>
                        <a:rPr lang="en-US" sz="2000">
                          <a:effectLst/>
                        </a:rPr>
                        <a:t>10</a:t>
                      </a:r>
                      <a:endParaRPr lang="en-US"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Public Works Mechanics Truck</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000">
                          <a:effectLst/>
                        </a:rPr>
                        <a:t>$35,000</a:t>
                      </a:r>
                      <a:endParaRPr lang="en-US" sz="2000">
                        <a:effectLst/>
                        <a:latin typeface="Times New Roman" panose="02020603050405020304" pitchFamily="18" charset="0"/>
                        <a:ea typeface="Times New Roman" panose="02020603050405020304" pitchFamily="18" charset="0"/>
                      </a:endParaRPr>
                    </a:p>
                  </a:txBody>
                  <a:tcPr marL="68580" marR="68580" marT="0" marB="0"/>
                </a:tc>
              </a:tr>
              <a:tr h="404949">
                <a:tc>
                  <a:txBody>
                    <a:bodyPr/>
                    <a:lstStyle/>
                    <a:p>
                      <a:pPr marL="0" marR="0" algn="r">
                        <a:spcBef>
                          <a:spcPts val="0"/>
                        </a:spcBef>
                        <a:spcAft>
                          <a:spcPts val="0"/>
                        </a:spcAft>
                      </a:pPr>
                      <a:r>
                        <a:rPr lang="en-US" sz="2000">
                          <a:effectLst/>
                        </a:rPr>
                        <a:t>11</a:t>
                      </a:r>
                      <a:endParaRPr lang="en-US"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Public Safety Vehicle</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000">
                          <a:effectLst/>
                        </a:rPr>
                        <a:t>$44,000</a:t>
                      </a:r>
                      <a:endParaRPr lang="en-US" sz="2000">
                        <a:effectLst/>
                        <a:latin typeface="Times New Roman" panose="02020603050405020304" pitchFamily="18" charset="0"/>
                        <a:ea typeface="Times New Roman" panose="02020603050405020304" pitchFamily="18" charset="0"/>
                      </a:endParaRPr>
                    </a:p>
                  </a:txBody>
                  <a:tcPr marL="68580" marR="68580" marT="0" marB="0"/>
                </a:tc>
              </a:tr>
              <a:tr h="404949">
                <a:tc>
                  <a:txBody>
                    <a:bodyPr/>
                    <a:lstStyle/>
                    <a:p>
                      <a:pPr marL="0" marR="0" algn="r">
                        <a:spcBef>
                          <a:spcPts val="0"/>
                        </a:spcBef>
                        <a:spcAft>
                          <a:spcPts val="0"/>
                        </a:spcAft>
                      </a:pPr>
                      <a:r>
                        <a:rPr lang="en-US" sz="2000">
                          <a:effectLst/>
                        </a:rPr>
                        <a:t>12</a:t>
                      </a:r>
                      <a:endParaRPr lang="en-US"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Dillingham City School Energy Efficient Improvement</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000" dirty="0">
                          <a:effectLst/>
                        </a:rPr>
                        <a:t>$75,000</a:t>
                      </a:r>
                      <a:endParaRPr lang="en-US" sz="2000" dirty="0">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sp>
        <p:nvSpPr>
          <p:cNvPr id="3" name="Rectangle 2"/>
          <p:cNvSpPr/>
          <p:nvPr/>
        </p:nvSpPr>
        <p:spPr>
          <a:xfrm>
            <a:off x="0" y="6488668"/>
            <a:ext cx="1297150" cy="369332"/>
          </a:xfrm>
          <a:prstGeom prst="rect">
            <a:avLst/>
          </a:prstGeom>
        </p:spPr>
        <p:txBody>
          <a:bodyPr wrap="none">
            <a:spAutoFit/>
          </a:bodyPr>
          <a:lstStyle/>
          <a:p>
            <a:r>
              <a:rPr lang="en-US" dirty="0"/>
              <a:t>EXHIBIT </a:t>
            </a:r>
            <a:r>
              <a:rPr lang="en-US" dirty="0" smtClean="0"/>
              <a:t>D-2</a:t>
            </a:r>
            <a:endParaRPr lang="en-US" dirty="0"/>
          </a:p>
        </p:txBody>
      </p:sp>
    </p:spTree>
    <p:extLst>
      <p:ext uri="{BB962C8B-B14F-4D97-AF65-F5344CB8AC3E}">
        <p14:creationId xmlns:p14="http://schemas.microsoft.com/office/powerpoint/2010/main" val="41280898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3 AAC 110.130 Boundaries</a:t>
            </a:r>
            <a:endParaRPr lang="en-US" dirty="0"/>
          </a:p>
        </p:txBody>
      </p:sp>
      <p:sp>
        <p:nvSpPr>
          <p:cNvPr id="3" name="Content Placeholder 2"/>
          <p:cNvSpPr>
            <a:spLocks noGrp="1"/>
          </p:cNvSpPr>
          <p:nvPr>
            <p:ph idx="1"/>
          </p:nvPr>
        </p:nvSpPr>
        <p:spPr/>
        <p:txBody>
          <a:bodyPr>
            <a:normAutofit fontScale="92500"/>
          </a:bodyPr>
          <a:lstStyle/>
          <a:p>
            <a:r>
              <a:rPr lang="en-US" b="0" dirty="0"/>
              <a:t>3 AAC 110.130(a) states that the proposed expanded boundaries of the city must include all land and water necessary to provide the development of essential municipal services in an efficient, cost-effective manner. </a:t>
            </a:r>
          </a:p>
          <a:p>
            <a:r>
              <a:rPr lang="en-US" b="0" dirty="0"/>
              <a:t>The commission finds </a:t>
            </a:r>
            <a:r>
              <a:rPr lang="en-US" sz="1900" b="0" dirty="0">
                <a:solidFill>
                  <a:srgbClr val="FF0000"/>
                </a:solidFill>
              </a:rPr>
              <a:t>the city is already providing essential municipal services. The proposed annexation will not make it more difficult for the city to provide these services. </a:t>
            </a:r>
            <a:endParaRPr lang="en-US" sz="1900" b="0" dirty="0">
              <a:solidFill>
                <a:srgbClr val="FF0000"/>
              </a:solidFill>
            </a:endParaRPr>
          </a:p>
          <a:p>
            <a:r>
              <a:rPr lang="en-US" b="0" dirty="0" smtClean="0"/>
              <a:t>3 AAC 110.130(B)-  </a:t>
            </a:r>
            <a:r>
              <a:rPr lang="en-US" b="0" dirty="0">
                <a:solidFill>
                  <a:srgbClr val="FF0000"/>
                </a:solidFill>
              </a:rPr>
              <a:t>The commission finds that the territory is contiguous to the city, and would not create enclaves</a:t>
            </a:r>
            <a:r>
              <a:rPr lang="en-US" b="0" dirty="0"/>
              <a:t>. </a:t>
            </a:r>
            <a:endParaRPr lang="en-US" b="0" dirty="0" smtClean="0"/>
          </a:p>
          <a:p>
            <a:r>
              <a:rPr lang="en-US" b="0" dirty="0" smtClean="0"/>
              <a:t>3 AAC 110.130( c)(1)-  </a:t>
            </a:r>
            <a:r>
              <a:rPr lang="en-US" b="0" dirty="0"/>
              <a:t>The commission finds that the proposed expanded boundaries of the city are on a scale suitable for city government </a:t>
            </a:r>
            <a:r>
              <a:rPr lang="en-US" b="0" dirty="0" smtClean="0"/>
              <a:t>. . . </a:t>
            </a:r>
            <a:r>
              <a:rPr lang="en-US" b="0" dirty="0"/>
              <a:t>. Other Alaskan municipalities are reasonably large, on a scale suitable for city (municipal) government. While the proposed expanded boundaries are larger than most other municipalities they are proportionate per capita to other municipalities. </a:t>
            </a:r>
            <a:r>
              <a:rPr lang="en-US" sz="1900" b="0" dirty="0">
                <a:solidFill>
                  <a:srgbClr val="FF0000"/>
                </a:solidFill>
              </a:rPr>
              <a:t>The city of Dillingham will be large, but it is not without comparison or precedent.</a:t>
            </a:r>
            <a:r>
              <a:rPr lang="en-US" b="0" dirty="0"/>
              <a:t> For these reasons, the commission finds that proposed expanded boundaries of the city are on a scale suitable for city government</a:t>
            </a:r>
            <a:r>
              <a:rPr lang="en-US" b="0" dirty="0" smtClean="0"/>
              <a:t>.					Page 7-8</a:t>
            </a:r>
          </a:p>
          <a:p>
            <a:endParaRPr lang="en-US" dirty="0">
              <a:solidFill>
                <a:srgbClr val="FF0000"/>
              </a:solidFill>
            </a:endParaRPr>
          </a:p>
        </p:txBody>
      </p:sp>
    </p:spTree>
    <p:extLst>
      <p:ext uri="{BB962C8B-B14F-4D97-AF65-F5344CB8AC3E}">
        <p14:creationId xmlns:p14="http://schemas.microsoft.com/office/powerpoint/2010/main" val="18300681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3 </a:t>
            </a:r>
            <a:r>
              <a:rPr lang="en-US" dirty="0" err="1" smtClean="0"/>
              <a:t>aac</a:t>
            </a:r>
            <a:r>
              <a:rPr lang="en-US" dirty="0" smtClean="0"/>
              <a:t> 110.130( C)(2) </a:t>
            </a:r>
            <a:r>
              <a:rPr lang="en-US" dirty="0" err="1" smtClean="0"/>
              <a:t>bOUNDARIES</a:t>
            </a:r>
            <a:endParaRPr lang="en-US" dirty="0"/>
          </a:p>
        </p:txBody>
      </p:sp>
      <p:sp>
        <p:nvSpPr>
          <p:cNvPr id="3" name="Content Placeholder 2"/>
          <p:cNvSpPr>
            <a:spLocks noGrp="1"/>
          </p:cNvSpPr>
          <p:nvPr>
            <p:ph idx="1"/>
          </p:nvPr>
        </p:nvSpPr>
        <p:spPr/>
        <p:txBody>
          <a:bodyPr>
            <a:normAutofit/>
          </a:bodyPr>
          <a:lstStyle/>
          <a:p>
            <a:endParaRPr lang="en-US" dirty="0" smtClean="0"/>
          </a:p>
          <a:p>
            <a:r>
              <a:rPr lang="en-US" sz="2400" dirty="0">
                <a:solidFill>
                  <a:srgbClr val="FF0000"/>
                </a:solidFill>
              </a:rPr>
              <a:t>The </a:t>
            </a:r>
            <a:r>
              <a:rPr lang="en-US" sz="2400" dirty="0">
                <a:solidFill>
                  <a:srgbClr val="FF0000"/>
                </a:solidFill>
              </a:rPr>
              <a:t>commission concludes that the petition meets the standards of 3 AAC 110.090 - 3 AAC 110.135, and are otherwise suitable for city government. </a:t>
            </a:r>
            <a:r>
              <a:rPr lang="en-US" sz="2400" b="0" dirty="0"/>
              <a:t>Per 3 AAC 110.130(c)(2), because the petition meets those two criteria,</a:t>
            </a:r>
            <a:r>
              <a:rPr lang="en-US" sz="2400" dirty="0"/>
              <a:t> </a:t>
            </a:r>
            <a:r>
              <a:rPr lang="en-US" sz="2400" u="sng" dirty="0"/>
              <a:t>the provision that annexation may not include entire geographical regions or large unpopulated areas does not apply</a:t>
            </a:r>
            <a:r>
              <a:rPr lang="en-US" sz="2400" u="sng" dirty="0"/>
              <a:t>.</a:t>
            </a:r>
          </a:p>
          <a:p>
            <a:endParaRPr lang="en-US" sz="1400" dirty="0"/>
          </a:p>
          <a:p>
            <a:r>
              <a:rPr lang="en-US" sz="1400" dirty="0"/>
              <a:t>Page 8</a:t>
            </a:r>
            <a:endParaRPr lang="en-US" sz="1400" dirty="0"/>
          </a:p>
        </p:txBody>
      </p:sp>
    </p:spTree>
    <p:extLst>
      <p:ext uri="{BB962C8B-B14F-4D97-AF65-F5344CB8AC3E}">
        <p14:creationId xmlns:p14="http://schemas.microsoft.com/office/powerpoint/2010/main" val="17030862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3 AAC 110.135  </a:t>
            </a:r>
            <a:endParaRPr lang="en-US" dirty="0"/>
          </a:p>
        </p:txBody>
      </p:sp>
      <p:sp>
        <p:nvSpPr>
          <p:cNvPr id="3" name="Content Placeholder 2"/>
          <p:cNvSpPr>
            <a:spLocks noGrp="1"/>
          </p:cNvSpPr>
          <p:nvPr>
            <p:ph idx="1"/>
          </p:nvPr>
        </p:nvSpPr>
        <p:spPr/>
        <p:txBody>
          <a:bodyPr>
            <a:normAutofit fontScale="92500" lnSpcReduction="10000"/>
          </a:bodyPr>
          <a:lstStyle/>
          <a:p>
            <a:r>
              <a:rPr lang="en-US" b="0" dirty="0"/>
              <a:t>The annexation further meets the best interests of the state requirement because </a:t>
            </a:r>
            <a:r>
              <a:rPr lang="en-US" sz="2200" b="0" dirty="0">
                <a:solidFill>
                  <a:srgbClr val="FF0000"/>
                </a:solidFill>
              </a:rPr>
              <a:t>the city is the appropriate government for the territory</a:t>
            </a:r>
            <a:r>
              <a:rPr lang="en-US" sz="2200" b="0" dirty="0"/>
              <a:t>. </a:t>
            </a:r>
            <a:r>
              <a:rPr lang="en-US" sz="2200" b="0" dirty="0">
                <a:solidFill>
                  <a:srgbClr val="FF0000"/>
                </a:solidFill>
              </a:rPr>
              <a:t>The rest of the region’s communities need a stronger regional hub for their sustainability.</a:t>
            </a:r>
            <a:r>
              <a:rPr lang="en-US" b="0" dirty="0">
                <a:solidFill>
                  <a:srgbClr val="FF0000"/>
                </a:solidFill>
              </a:rPr>
              <a:t> </a:t>
            </a:r>
            <a:r>
              <a:rPr lang="en-US" b="0" dirty="0"/>
              <a:t>The annexation is necessary to sustain the city, thereby sustaining the regional hub. If the city were to continue its fiscal course, without annexation approval, the state could be forced to step in and assist Dillingham in order to maintain the economic integrity of the city and region. This would not be in the state’s best interests. Dillingham is the hub of the </a:t>
            </a:r>
            <a:r>
              <a:rPr lang="en-US" b="0" dirty="0" err="1"/>
              <a:t>Nushagak</a:t>
            </a:r>
            <a:r>
              <a:rPr lang="en-US" b="0" dirty="0"/>
              <a:t> Bay region. </a:t>
            </a:r>
          </a:p>
          <a:p>
            <a:r>
              <a:rPr lang="en-US" b="0" dirty="0"/>
              <a:t>The city is the appropriate government for the territory because the rest of the region’s communities need a stronger regional hub for their sustainability. We find that the city of Dillingham is the appropriate government for the territory because the city is the region’s hub, because the annexation could encourage, not hinder, borough formation, because the proposed annexation would have no effect upon the number of local government units, and because </a:t>
            </a:r>
            <a:r>
              <a:rPr lang="en-US" sz="2200" b="0" dirty="0">
                <a:solidFill>
                  <a:srgbClr val="FF0000"/>
                </a:solidFill>
              </a:rPr>
              <a:t>approving the annexation petition does not remove any present or future fish tax revenue for existing communities or a future borough. </a:t>
            </a:r>
            <a:r>
              <a:rPr lang="en-US" sz="2200" b="0" dirty="0">
                <a:solidFill>
                  <a:srgbClr val="FF0000"/>
                </a:solidFill>
              </a:rPr>
              <a:t>    			 </a:t>
            </a:r>
            <a:r>
              <a:rPr lang="en-US" b="0" dirty="0" smtClean="0"/>
              <a:t>Page 10</a:t>
            </a:r>
            <a:endParaRPr lang="en-US" sz="2200" dirty="0"/>
          </a:p>
        </p:txBody>
      </p:sp>
    </p:spTree>
    <p:extLst>
      <p:ext uri="{BB962C8B-B14F-4D97-AF65-F5344CB8AC3E}">
        <p14:creationId xmlns:p14="http://schemas.microsoft.com/office/powerpoint/2010/main" val="41477617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3 AAC 110.970</a:t>
            </a:r>
            <a:endParaRPr lang="en-US" dirty="0"/>
          </a:p>
        </p:txBody>
      </p:sp>
      <p:sp>
        <p:nvSpPr>
          <p:cNvPr id="3" name="Content Placeholder 2"/>
          <p:cNvSpPr>
            <a:spLocks noGrp="1"/>
          </p:cNvSpPr>
          <p:nvPr>
            <p:ph idx="1"/>
          </p:nvPr>
        </p:nvSpPr>
        <p:spPr/>
        <p:txBody>
          <a:bodyPr>
            <a:normAutofit/>
          </a:bodyPr>
          <a:lstStyle/>
          <a:p>
            <a:r>
              <a:rPr lang="en-US" sz="2400" b="0" dirty="0">
                <a:solidFill>
                  <a:srgbClr val="FF0000"/>
                </a:solidFill>
              </a:rPr>
              <a:t>The commission finds that the harbor, with its docks and support facilities, is an essential municipal service</a:t>
            </a:r>
            <a:r>
              <a:rPr lang="en-US" b="0" dirty="0"/>
              <a:t> under the circumstances. We find that it is reasonably necessary to the community. We find this because Dillingham is the largest port in </a:t>
            </a:r>
            <a:r>
              <a:rPr lang="en-US" b="0" dirty="0" err="1"/>
              <a:t>Nushagak</a:t>
            </a:r>
            <a:r>
              <a:rPr lang="en-US" b="0" dirty="0"/>
              <a:t> Bay, or for quite a distance beyond </a:t>
            </a:r>
            <a:r>
              <a:rPr lang="en-US" b="0" dirty="0" err="1"/>
              <a:t>Nushagak</a:t>
            </a:r>
            <a:r>
              <a:rPr lang="en-US" b="0" dirty="0"/>
              <a:t> Bay. We find that the docks and related facilities are city owned and maintained, and are essential to the fishers, as either a place to resupply, to seek refuge from weather, and for other boat or crew needs. </a:t>
            </a:r>
          </a:p>
          <a:p>
            <a:r>
              <a:rPr lang="en-US" b="0" dirty="0">
                <a:solidFill>
                  <a:srgbClr val="FF0000"/>
                </a:solidFill>
              </a:rPr>
              <a:t>We find that 3 AAC 110.970(d) includes “levying and collecting taxes” and “public safety protection” as services which the LBC can consider to be essential municipal services, and we consider them to also be essential municipal services here.</a:t>
            </a:r>
            <a:r>
              <a:rPr lang="en-US" b="0" dirty="0"/>
              <a:t> </a:t>
            </a:r>
            <a:r>
              <a:rPr lang="en-US" sz="2000" dirty="0"/>
              <a:t>We find that the petition has met 3 AAC 110.970’s requirements</a:t>
            </a:r>
            <a:r>
              <a:rPr lang="en-US" b="0" dirty="0"/>
              <a:t>. </a:t>
            </a:r>
            <a:endParaRPr lang="en-US" b="0" dirty="0" smtClean="0"/>
          </a:p>
          <a:p>
            <a:r>
              <a:rPr lang="en-US" b="0" dirty="0"/>
              <a:t>	</a:t>
            </a:r>
            <a:r>
              <a:rPr lang="en-US" b="0" dirty="0" smtClean="0"/>
              <a:t>							Page 12</a:t>
            </a:r>
            <a:endParaRPr lang="en-US" dirty="0"/>
          </a:p>
        </p:txBody>
      </p:sp>
    </p:spTree>
    <p:extLst>
      <p:ext uri="{BB962C8B-B14F-4D97-AF65-F5344CB8AC3E}">
        <p14:creationId xmlns:p14="http://schemas.microsoft.com/office/powerpoint/2010/main" val="1474454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3 AAC 110.981</a:t>
            </a:r>
            <a:endParaRPr lang="en-US" dirty="0"/>
          </a:p>
        </p:txBody>
      </p:sp>
      <p:sp>
        <p:nvSpPr>
          <p:cNvPr id="3" name="Content Placeholder 2"/>
          <p:cNvSpPr>
            <a:spLocks noGrp="1"/>
          </p:cNvSpPr>
          <p:nvPr>
            <p:ph idx="1"/>
          </p:nvPr>
        </p:nvSpPr>
        <p:spPr/>
        <p:txBody>
          <a:bodyPr>
            <a:normAutofit/>
          </a:bodyPr>
          <a:lstStyle/>
          <a:p>
            <a:endParaRPr lang="en-US" b="0" dirty="0" smtClean="0"/>
          </a:p>
          <a:p>
            <a:endParaRPr lang="en-US" b="0" dirty="0"/>
          </a:p>
          <a:p>
            <a:r>
              <a:rPr lang="en-US" b="0" dirty="0" smtClean="0"/>
              <a:t>The </a:t>
            </a:r>
            <a:r>
              <a:rPr lang="en-US" b="0" dirty="0"/>
              <a:t>approval of this petition extends city government to the territory proposed for annexation where no government currently exists. </a:t>
            </a:r>
            <a:r>
              <a:rPr lang="en-US" sz="2400" b="0" dirty="0">
                <a:solidFill>
                  <a:srgbClr val="FF0000"/>
                </a:solidFill>
              </a:rPr>
              <a:t>The commission finds that fishers already benefit from the municipal services the city currently provides</a:t>
            </a:r>
            <a:r>
              <a:rPr lang="en-US" b="0" dirty="0"/>
              <a:t>. Further, the annexation will extend local government to the territory and seasonal population. The commission finds that </a:t>
            </a:r>
            <a:r>
              <a:rPr lang="en-US" sz="2000" b="0" dirty="0">
                <a:solidFill>
                  <a:srgbClr val="FF0000"/>
                </a:solidFill>
              </a:rPr>
              <a:t>the proposed boundary change promotes maximum local self government under art. X, sec. 1, Constitution of the State of Alaska. </a:t>
            </a:r>
            <a:endParaRPr lang="en-US" sz="2000" b="0" dirty="0">
              <a:solidFill>
                <a:srgbClr val="FF0000"/>
              </a:solidFill>
            </a:endParaRPr>
          </a:p>
          <a:p>
            <a:r>
              <a:rPr lang="en-US" sz="2000" b="0" dirty="0">
                <a:solidFill>
                  <a:srgbClr val="FF0000"/>
                </a:solidFill>
              </a:rPr>
              <a:t>	</a:t>
            </a:r>
            <a:r>
              <a:rPr lang="en-US" sz="2000" b="0" dirty="0">
                <a:solidFill>
                  <a:srgbClr val="FF0000"/>
                </a:solidFill>
              </a:rPr>
              <a:t>							</a:t>
            </a:r>
            <a:r>
              <a:rPr lang="en-US" sz="2000" b="0" dirty="0"/>
              <a:t>Page 13</a:t>
            </a:r>
            <a:endParaRPr lang="en-US" sz="2000" dirty="0"/>
          </a:p>
        </p:txBody>
      </p:sp>
    </p:spTree>
    <p:extLst>
      <p:ext uri="{BB962C8B-B14F-4D97-AF65-F5344CB8AC3E}">
        <p14:creationId xmlns:p14="http://schemas.microsoft.com/office/powerpoint/2010/main" val="1431025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3361509" cy="1325563"/>
          </a:xfrm>
        </p:spPr>
        <p:txBody>
          <a:bodyPr>
            <a:normAutofit/>
          </a:bodyPr>
          <a:lstStyle/>
          <a:p>
            <a:r>
              <a:rPr lang="en-US" sz="2000" b="1" dirty="0" smtClean="0"/>
              <a:t>City </a:t>
            </a:r>
            <a:r>
              <a:rPr lang="en-US" sz="2000" b="1" dirty="0"/>
              <a:t>of Dillingham</a:t>
            </a:r>
            <a:br>
              <a:rPr lang="en-US" sz="2000" b="1" dirty="0"/>
            </a:br>
            <a:r>
              <a:rPr lang="en-US" sz="2000" b="1" dirty="0"/>
              <a:t>FY2016 </a:t>
            </a:r>
            <a:r>
              <a:rPr lang="en-US" sz="2000" b="1" dirty="0" smtClean="0"/>
              <a:t>AMENDED BUDGET</a:t>
            </a:r>
            <a:br>
              <a:rPr lang="en-US" sz="2000" b="1" dirty="0" smtClean="0"/>
            </a:br>
            <a:r>
              <a:rPr lang="en-US" sz="2000" b="1" dirty="0" smtClean="0"/>
              <a:t>(As listed in Ord. No. 2016-04)</a:t>
            </a:r>
            <a:br>
              <a:rPr lang="en-US" sz="2000" b="1" dirty="0" smtClean="0"/>
            </a:br>
            <a:endParaRPr lang="en-US" sz="2000" b="1" dirty="0"/>
          </a:p>
        </p:txBody>
      </p:sp>
      <p:graphicFrame>
        <p:nvGraphicFramePr>
          <p:cNvPr id="3" name="Object 2"/>
          <p:cNvGraphicFramePr>
            <a:graphicFrameLocks noChangeAspect="1"/>
          </p:cNvGraphicFramePr>
          <p:nvPr>
            <p:extLst>
              <p:ext uri="{D42A27DB-BD31-4B8C-83A1-F6EECF244321}">
                <p14:modId xmlns:p14="http://schemas.microsoft.com/office/powerpoint/2010/main" val="3444247636"/>
              </p:ext>
            </p:extLst>
          </p:nvPr>
        </p:nvGraphicFramePr>
        <p:xfrm>
          <a:off x="4136571" y="22359"/>
          <a:ext cx="6871063" cy="6967004"/>
        </p:xfrm>
        <a:graphic>
          <a:graphicData uri="http://schemas.openxmlformats.org/presentationml/2006/ole">
            <mc:AlternateContent xmlns:mc="http://schemas.openxmlformats.org/markup-compatibility/2006">
              <mc:Choice xmlns:v="urn:schemas-microsoft-com:vml" Requires="v">
                <p:oleObj spid="_x0000_s9281" name="Worksheet" r:id="rId4" imgW="9448710" imgH="9582030" progId="Excel.Sheet.12">
                  <p:embed/>
                </p:oleObj>
              </mc:Choice>
              <mc:Fallback>
                <p:oleObj name="Worksheet" r:id="rId4" imgW="9448710" imgH="9582030" progId="Excel.Sheet.12">
                  <p:embed/>
                  <p:pic>
                    <p:nvPicPr>
                      <p:cNvPr id="0" name=""/>
                      <p:cNvPicPr/>
                      <p:nvPr/>
                    </p:nvPicPr>
                    <p:blipFill>
                      <a:blip r:embed="rId5"/>
                      <a:stretch>
                        <a:fillRect/>
                      </a:stretch>
                    </p:blipFill>
                    <p:spPr>
                      <a:xfrm>
                        <a:off x="4136571" y="22359"/>
                        <a:ext cx="6871063" cy="6967004"/>
                      </a:xfrm>
                      <a:prstGeom prst="rect">
                        <a:avLst/>
                      </a:prstGeom>
                    </p:spPr>
                  </p:pic>
                </p:oleObj>
              </mc:Fallback>
            </mc:AlternateContent>
          </a:graphicData>
        </a:graphic>
      </p:graphicFrame>
      <p:sp>
        <p:nvSpPr>
          <p:cNvPr id="5" name="Rectangle 4"/>
          <p:cNvSpPr/>
          <p:nvPr/>
        </p:nvSpPr>
        <p:spPr>
          <a:xfrm>
            <a:off x="0" y="6349673"/>
            <a:ext cx="2381934" cy="369332"/>
          </a:xfrm>
          <a:prstGeom prst="rect">
            <a:avLst/>
          </a:prstGeom>
        </p:spPr>
        <p:txBody>
          <a:bodyPr wrap="none">
            <a:spAutoFit/>
          </a:bodyPr>
          <a:lstStyle/>
          <a:p>
            <a:r>
              <a:rPr lang="en-US" dirty="0"/>
              <a:t>EXHIBIT </a:t>
            </a:r>
            <a:r>
              <a:rPr lang="en-US" dirty="0" smtClean="0"/>
              <a:t>D-3 Page 1 of 4</a:t>
            </a:r>
            <a:endParaRPr lang="en-US" dirty="0"/>
          </a:p>
        </p:txBody>
      </p:sp>
    </p:spTree>
    <p:extLst>
      <p:ext uri="{BB962C8B-B14F-4D97-AF65-F5344CB8AC3E}">
        <p14:creationId xmlns:p14="http://schemas.microsoft.com/office/powerpoint/2010/main" val="13943231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566" y="365125"/>
            <a:ext cx="3455125" cy="1325563"/>
          </a:xfrm>
        </p:spPr>
        <p:txBody>
          <a:bodyPr>
            <a:normAutofit fontScale="90000"/>
          </a:bodyPr>
          <a:lstStyle/>
          <a:p>
            <a:r>
              <a:rPr lang="en-US" sz="2200" b="1" dirty="0" smtClean="0"/>
              <a:t>FY 2016 AMENDED BUDGET </a:t>
            </a:r>
            <a:br>
              <a:rPr lang="en-US" sz="2200" b="1" dirty="0" smtClean="0"/>
            </a:br>
            <a:r>
              <a:rPr lang="en-US" sz="2200" b="1" dirty="0" smtClean="0"/>
              <a:t>(As Listed in Ord. No. 2016-04)</a:t>
            </a:r>
            <a:r>
              <a:rPr lang="en-US" dirty="0" smtClean="0"/>
              <a:t/>
            </a:r>
            <a:br>
              <a:rPr lang="en-US" dirty="0" smtClean="0"/>
            </a:b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1015803709"/>
              </p:ext>
            </p:extLst>
          </p:nvPr>
        </p:nvGraphicFramePr>
        <p:xfrm>
          <a:off x="4220891" y="365125"/>
          <a:ext cx="7334250" cy="5661025"/>
        </p:xfrm>
        <a:graphic>
          <a:graphicData uri="http://schemas.openxmlformats.org/presentationml/2006/ole">
            <mc:AlternateContent xmlns:mc="http://schemas.openxmlformats.org/markup-compatibility/2006">
              <mc:Choice xmlns:v="urn:schemas-microsoft-com:vml" Requires="v">
                <p:oleObj spid="_x0000_s10304" name="Worksheet" r:id="rId4" imgW="8229600" imgH="6353100" progId="Excel.Sheet.12">
                  <p:embed/>
                </p:oleObj>
              </mc:Choice>
              <mc:Fallback>
                <p:oleObj name="Worksheet" r:id="rId4" imgW="8229600" imgH="6353100" progId="Excel.Sheet.12">
                  <p:embed/>
                  <p:pic>
                    <p:nvPicPr>
                      <p:cNvPr id="0" name=""/>
                      <p:cNvPicPr/>
                      <p:nvPr/>
                    </p:nvPicPr>
                    <p:blipFill>
                      <a:blip r:embed="rId5"/>
                      <a:stretch>
                        <a:fillRect/>
                      </a:stretch>
                    </p:blipFill>
                    <p:spPr>
                      <a:xfrm>
                        <a:off x="4220891" y="365125"/>
                        <a:ext cx="7334250" cy="5661025"/>
                      </a:xfrm>
                      <a:prstGeom prst="rect">
                        <a:avLst/>
                      </a:prstGeom>
                    </p:spPr>
                  </p:pic>
                </p:oleObj>
              </mc:Fallback>
            </mc:AlternateContent>
          </a:graphicData>
        </a:graphic>
      </p:graphicFrame>
      <p:sp>
        <p:nvSpPr>
          <p:cNvPr id="4" name="Rectangle 3"/>
          <p:cNvSpPr/>
          <p:nvPr/>
        </p:nvSpPr>
        <p:spPr>
          <a:xfrm>
            <a:off x="0" y="6367779"/>
            <a:ext cx="2381934" cy="369332"/>
          </a:xfrm>
          <a:prstGeom prst="rect">
            <a:avLst/>
          </a:prstGeom>
        </p:spPr>
        <p:txBody>
          <a:bodyPr wrap="none">
            <a:spAutoFit/>
          </a:bodyPr>
          <a:lstStyle/>
          <a:p>
            <a:r>
              <a:rPr lang="en-US" dirty="0"/>
              <a:t>EXHIBIT D-3 </a:t>
            </a:r>
            <a:r>
              <a:rPr lang="en-US"/>
              <a:t>Page </a:t>
            </a:r>
            <a:r>
              <a:rPr lang="en-US" smtClean="0"/>
              <a:t>2 </a:t>
            </a:r>
            <a:r>
              <a:rPr lang="en-US" dirty="0"/>
              <a:t>of 4</a:t>
            </a:r>
          </a:p>
        </p:txBody>
      </p:sp>
    </p:spTree>
    <p:extLst>
      <p:ext uri="{BB962C8B-B14F-4D97-AF65-F5344CB8AC3E}">
        <p14:creationId xmlns:p14="http://schemas.microsoft.com/office/powerpoint/2010/main" val="20548964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011" y="182245"/>
            <a:ext cx="3265713" cy="1325563"/>
          </a:xfrm>
        </p:spPr>
        <p:txBody>
          <a:bodyPr>
            <a:normAutofit/>
          </a:bodyPr>
          <a:lstStyle/>
          <a:p>
            <a:r>
              <a:rPr lang="en-US" sz="2000" b="1" dirty="0" smtClean="0"/>
              <a:t>FY 2016 AMENDED BUDGET</a:t>
            </a:r>
            <a:br>
              <a:rPr lang="en-US" sz="2000" b="1" dirty="0" smtClean="0"/>
            </a:br>
            <a:r>
              <a:rPr lang="en-US" sz="2000" b="1" dirty="0" smtClean="0"/>
              <a:t>(As listed in Ord. No. 2016-04</a:t>
            </a:r>
            <a:r>
              <a:rPr lang="en-US" sz="2000" dirty="0" smtClean="0"/>
              <a:t/>
            </a:r>
            <a:br>
              <a:rPr lang="en-US" sz="2000" dirty="0" smtClean="0"/>
            </a:br>
            <a:endParaRPr lang="en-US" sz="2000" dirty="0"/>
          </a:p>
        </p:txBody>
      </p:sp>
      <p:graphicFrame>
        <p:nvGraphicFramePr>
          <p:cNvPr id="3" name="Object 2"/>
          <p:cNvGraphicFramePr>
            <a:graphicFrameLocks noChangeAspect="1"/>
          </p:cNvGraphicFramePr>
          <p:nvPr>
            <p:extLst>
              <p:ext uri="{D42A27DB-BD31-4B8C-83A1-F6EECF244321}">
                <p14:modId xmlns:p14="http://schemas.microsoft.com/office/powerpoint/2010/main" val="3965884808"/>
              </p:ext>
            </p:extLst>
          </p:nvPr>
        </p:nvGraphicFramePr>
        <p:xfrm>
          <a:off x="4392296" y="69034"/>
          <a:ext cx="7310688" cy="9299803"/>
        </p:xfrm>
        <a:graphic>
          <a:graphicData uri="http://schemas.openxmlformats.org/presentationml/2006/ole">
            <mc:AlternateContent xmlns:mc="http://schemas.openxmlformats.org/markup-compatibility/2006">
              <mc:Choice xmlns:v="urn:schemas-microsoft-com:vml" Requires="v">
                <p:oleObj spid="_x0000_s11325" name="Worksheet" r:id="rId4" imgW="9448710" imgH="12020670" progId="Excel.Sheet.12">
                  <p:embed/>
                </p:oleObj>
              </mc:Choice>
              <mc:Fallback>
                <p:oleObj name="Worksheet" r:id="rId4" imgW="9448710" imgH="12020670" progId="Excel.Sheet.12">
                  <p:embed/>
                  <p:pic>
                    <p:nvPicPr>
                      <p:cNvPr id="0" name=""/>
                      <p:cNvPicPr/>
                      <p:nvPr/>
                    </p:nvPicPr>
                    <p:blipFill>
                      <a:blip r:embed="rId5"/>
                      <a:stretch>
                        <a:fillRect/>
                      </a:stretch>
                    </p:blipFill>
                    <p:spPr>
                      <a:xfrm>
                        <a:off x="4392296" y="69034"/>
                        <a:ext cx="7310688" cy="9299803"/>
                      </a:xfrm>
                      <a:prstGeom prst="rect">
                        <a:avLst/>
                      </a:prstGeom>
                    </p:spPr>
                  </p:pic>
                </p:oleObj>
              </mc:Fallback>
            </mc:AlternateContent>
          </a:graphicData>
        </a:graphic>
      </p:graphicFrame>
      <p:sp>
        <p:nvSpPr>
          <p:cNvPr id="4" name="Rectangle 3"/>
          <p:cNvSpPr/>
          <p:nvPr/>
        </p:nvSpPr>
        <p:spPr>
          <a:xfrm>
            <a:off x="0" y="6394940"/>
            <a:ext cx="2381934" cy="369332"/>
          </a:xfrm>
          <a:prstGeom prst="rect">
            <a:avLst/>
          </a:prstGeom>
        </p:spPr>
        <p:txBody>
          <a:bodyPr wrap="none">
            <a:spAutoFit/>
          </a:bodyPr>
          <a:lstStyle/>
          <a:p>
            <a:r>
              <a:rPr lang="en-US" dirty="0"/>
              <a:t>EXHIBIT D-3 Page </a:t>
            </a:r>
            <a:r>
              <a:rPr lang="en-US" dirty="0" smtClean="0"/>
              <a:t>3 </a:t>
            </a:r>
            <a:r>
              <a:rPr lang="en-US" dirty="0"/>
              <a:t>of 4</a:t>
            </a:r>
          </a:p>
        </p:txBody>
      </p:sp>
    </p:spTree>
    <p:extLst>
      <p:ext uri="{BB962C8B-B14F-4D97-AF65-F5344CB8AC3E}">
        <p14:creationId xmlns:p14="http://schemas.microsoft.com/office/powerpoint/2010/main" val="3407434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097" y="365125"/>
            <a:ext cx="3309257" cy="1325563"/>
          </a:xfrm>
        </p:spPr>
        <p:txBody>
          <a:bodyPr>
            <a:normAutofit/>
          </a:bodyPr>
          <a:lstStyle/>
          <a:p>
            <a:r>
              <a:rPr lang="en-US" sz="2000" b="1" dirty="0" smtClean="0"/>
              <a:t>FY2016 AMENDED BUDGET</a:t>
            </a:r>
            <a:br>
              <a:rPr lang="en-US" sz="2000" b="1" dirty="0" smtClean="0"/>
            </a:br>
            <a:r>
              <a:rPr lang="en-US" sz="2000" b="1" dirty="0" smtClean="0"/>
              <a:t>(As listed in Ordinance No. 2016-04) </a:t>
            </a:r>
            <a:endParaRPr lang="en-US" sz="2000" b="1" dirty="0"/>
          </a:p>
        </p:txBody>
      </p:sp>
      <p:graphicFrame>
        <p:nvGraphicFramePr>
          <p:cNvPr id="3" name="Object 2"/>
          <p:cNvGraphicFramePr>
            <a:graphicFrameLocks noChangeAspect="1"/>
          </p:cNvGraphicFramePr>
          <p:nvPr>
            <p:extLst>
              <p:ext uri="{D42A27DB-BD31-4B8C-83A1-F6EECF244321}">
                <p14:modId xmlns:p14="http://schemas.microsoft.com/office/powerpoint/2010/main" val="3157516391"/>
              </p:ext>
            </p:extLst>
          </p:nvPr>
        </p:nvGraphicFramePr>
        <p:xfrm>
          <a:off x="4436473" y="365125"/>
          <a:ext cx="6240236" cy="7716639"/>
        </p:xfrm>
        <a:graphic>
          <a:graphicData uri="http://schemas.openxmlformats.org/presentationml/2006/ole">
            <mc:AlternateContent xmlns:mc="http://schemas.openxmlformats.org/markup-compatibility/2006">
              <mc:Choice xmlns:v="urn:schemas-microsoft-com:vml" Requires="v">
                <p:oleObj spid="_x0000_s12346" name="Worksheet" r:id="rId4" imgW="9743965" imgH="12049020" progId="Excel.Sheet.12">
                  <p:embed/>
                </p:oleObj>
              </mc:Choice>
              <mc:Fallback>
                <p:oleObj name="Worksheet" r:id="rId4" imgW="9743965" imgH="12049020" progId="Excel.Sheet.12">
                  <p:embed/>
                  <p:pic>
                    <p:nvPicPr>
                      <p:cNvPr id="0" name=""/>
                      <p:cNvPicPr/>
                      <p:nvPr/>
                    </p:nvPicPr>
                    <p:blipFill>
                      <a:blip r:embed="rId5"/>
                      <a:stretch>
                        <a:fillRect/>
                      </a:stretch>
                    </p:blipFill>
                    <p:spPr>
                      <a:xfrm>
                        <a:off x="4436473" y="365125"/>
                        <a:ext cx="6240236" cy="7716639"/>
                      </a:xfrm>
                      <a:prstGeom prst="rect">
                        <a:avLst/>
                      </a:prstGeom>
                    </p:spPr>
                  </p:pic>
                </p:oleObj>
              </mc:Fallback>
            </mc:AlternateContent>
          </a:graphicData>
        </a:graphic>
      </p:graphicFrame>
      <p:sp>
        <p:nvSpPr>
          <p:cNvPr id="4" name="Rectangle 3"/>
          <p:cNvSpPr/>
          <p:nvPr/>
        </p:nvSpPr>
        <p:spPr>
          <a:xfrm>
            <a:off x="0" y="6362003"/>
            <a:ext cx="2381934" cy="369332"/>
          </a:xfrm>
          <a:prstGeom prst="rect">
            <a:avLst/>
          </a:prstGeom>
        </p:spPr>
        <p:txBody>
          <a:bodyPr wrap="none">
            <a:spAutoFit/>
          </a:bodyPr>
          <a:lstStyle/>
          <a:p>
            <a:r>
              <a:rPr lang="en-US" dirty="0"/>
              <a:t>EXHIBIT D-3 Page </a:t>
            </a:r>
            <a:r>
              <a:rPr lang="en-US" dirty="0" smtClean="0"/>
              <a:t>4 </a:t>
            </a:r>
            <a:r>
              <a:rPr lang="en-US" dirty="0"/>
              <a:t>of 4</a:t>
            </a:r>
          </a:p>
        </p:txBody>
      </p:sp>
    </p:spTree>
    <p:extLst>
      <p:ext uri="{BB962C8B-B14F-4D97-AF65-F5344CB8AC3E}">
        <p14:creationId xmlns:p14="http://schemas.microsoft.com/office/powerpoint/2010/main" val="2827961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8674"/>
            <a:ext cx="10515600" cy="766356"/>
          </a:xfrm>
        </p:spPr>
        <p:txBody>
          <a:bodyPr>
            <a:normAutofit fontScale="90000"/>
          </a:bodyPr>
          <a:lstStyle/>
          <a:p>
            <a:r>
              <a:rPr lang="en-US" sz="2000" b="1" dirty="0"/>
              <a:t>Chapter </a:t>
            </a:r>
            <a:r>
              <a:rPr lang="en-US" sz="2000" b="1" dirty="0" smtClean="0"/>
              <a:t>4.07 DILLINGHAM MUNICIPAL CODE</a:t>
            </a:r>
            <a:r>
              <a:rPr lang="en-US" sz="2000" b="1" dirty="0"/>
              <a:t/>
            </a:r>
            <a:br>
              <a:rPr lang="en-US" sz="2000" b="1" dirty="0"/>
            </a:br>
            <a:r>
              <a:rPr lang="en-US" sz="2000" b="1" dirty="0" smtClean="0"/>
              <a:t/>
            </a:r>
            <a:br>
              <a:rPr lang="en-US" sz="2000" b="1" dirty="0" smtClean="0"/>
            </a:br>
            <a:r>
              <a:rPr lang="en-US" sz="2300" b="1" dirty="0" smtClean="0"/>
              <a:t>REGIONAL FISHERIES IMPROVEMENT FUND</a:t>
            </a:r>
            <a:endParaRPr lang="en-US" sz="2300" b="1" dirty="0"/>
          </a:p>
        </p:txBody>
      </p:sp>
      <p:sp>
        <p:nvSpPr>
          <p:cNvPr id="3" name="Content Placeholder 2"/>
          <p:cNvSpPr>
            <a:spLocks noGrp="1"/>
          </p:cNvSpPr>
          <p:nvPr>
            <p:ph idx="1"/>
          </p:nvPr>
        </p:nvSpPr>
        <p:spPr>
          <a:xfrm>
            <a:off x="838200" y="1186527"/>
            <a:ext cx="10515600" cy="5131933"/>
          </a:xfrm>
        </p:spPr>
        <p:txBody>
          <a:bodyPr>
            <a:normAutofit fontScale="55000" lnSpcReduction="20000"/>
          </a:bodyPr>
          <a:lstStyle/>
          <a:p>
            <a:pPr marL="0" indent="0" fontAlgn="base">
              <a:buNone/>
            </a:pPr>
            <a:r>
              <a:rPr lang="en-US" sz="3800" b="1" dirty="0"/>
              <a:t>4.07.010 Definitions.</a:t>
            </a:r>
            <a:endParaRPr lang="en-US" sz="3800" dirty="0"/>
          </a:p>
          <a:p>
            <a:pPr marL="0" indent="0" fontAlgn="base">
              <a:buNone/>
            </a:pPr>
            <a:r>
              <a:rPr lang="en-US" sz="3800" dirty="0"/>
              <a:t>“Regional fisheries improvement fund” means a fund to be used only for capital projects, including planning, designing, engineering and associated costs that are anticipated to improve the commercial and subsistence fisheries within the city. </a:t>
            </a:r>
          </a:p>
          <a:p>
            <a:pPr marL="0" indent="0" fontAlgn="base">
              <a:buNone/>
            </a:pPr>
            <a:r>
              <a:rPr lang="en-US" sz="3800" dirty="0"/>
              <a:t>“Regional priorities” means an annual compilation of the fisheries improvement capital projects formulated after public hearings in Dillingham and outreach with communities within the Bristol Bay region including </a:t>
            </a:r>
            <a:r>
              <a:rPr lang="en-US" sz="3800" dirty="0" err="1"/>
              <a:t>Aleknagik</a:t>
            </a:r>
            <a:r>
              <a:rPr lang="en-US" sz="3800" dirty="0"/>
              <a:t>, Clark’s Point, </a:t>
            </a:r>
            <a:r>
              <a:rPr lang="en-US" sz="3800" dirty="0" err="1"/>
              <a:t>Ekuk</a:t>
            </a:r>
            <a:r>
              <a:rPr lang="en-US" sz="3800" dirty="0"/>
              <a:t>, </a:t>
            </a:r>
            <a:r>
              <a:rPr lang="en-US" sz="3800" dirty="0" err="1"/>
              <a:t>Ekwok</a:t>
            </a:r>
            <a:r>
              <a:rPr lang="en-US" sz="3800" dirty="0"/>
              <a:t>, </a:t>
            </a:r>
            <a:r>
              <a:rPr lang="en-US" sz="3800" dirty="0" err="1"/>
              <a:t>Koliganek</a:t>
            </a:r>
            <a:r>
              <a:rPr lang="en-US" sz="3800" dirty="0"/>
              <a:t>, </a:t>
            </a:r>
            <a:r>
              <a:rPr lang="en-US" sz="3800" dirty="0" err="1"/>
              <a:t>Manokotak</a:t>
            </a:r>
            <a:r>
              <a:rPr lang="en-US" sz="3800" dirty="0"/>
              <a:t>, New </a:t>
            </a:r>
            <a:r>
              <a:rPr lang="en-US" sz="3800" dirty="0" err="1"/>
              <a:t>Stuyahok</a:t>
            </a:r>
            <a:r>
              <a:rPr lang="en-US" sz="3800" dirty="0"/>
              <a:t> and Portage Creek for presentation to the state legislators and Governor. </a:t>
            </a:r>
            <a:r>
              <a:rPr lang="en-US" sz="3800" dirty="0" smtClean="0"/>
              <a:t/>
            </a:r>
            <a:br>
              <a:rPr lang="en-US" sz="3800" dirty="0" smtClean="0"/>
            </a:br>
            <a:endParaRPr lang="en-US" sz="3800" dirty="0"/>
          </a:p>
          <a:p>
            <a:pPr marL="0" indent="0" fontAlgn="base">
              <a:buNone/>
            </a:pPr>
            <a:r>
              <a:rPr lang="en-US" sz="3800" b="1" dirty="0"/>
              <a:t>4.07.020 Establishment of fund.</a:t>
            </a:r>
            <a:endParaRPr lang="en-US" sz="3800" dirty="0"/>
          </a:p>
          <a:p>
            <a:pPr marL="0" indent="0" fontAlgn="base">
              <a:buNone/>
            </a:pPr>
            <a:r>
              <a:rPr lang="en-US" sz="3800" dirty="0"/>
              <a:t>There shall be established a regional fisheries improvement fund beginning July 1, 2012. Monies to be deposited into this fund will be from revenues to be collected as raw fish tax and held as an unappropriated reserve in an amount not less than five percent of total fish tax revenue collected in the previous fiscal year or any other amount the council deems appropriate. </a:t>
            </a:r>
            <a:r>
              <a:rPr lang="en-US" sz="3800" dirty="0" smtClean="0"/>
              <a:t/>
            </a:r>
            <a:br>
              <a:rPr lang="en-US" sz="3800" dirty="0" smtClean="0"/>
            </a:br>
            <a:endParaRPr lang="en-US" sz="3800" dirty="0"/>
          </a:p>
          <a:p>
            <a:pPr marL="0" indent="0" fontAlgn="base">
              <a:buNone/>
            </a:pPr>
            <a:r>
              <a:rPr lang="en-US" sz="3800" b="1" dirty="0"/>
              <a:t>4.07.030 Annual transfer.</a:t>
            </a:r>
            <a:endParaRPr lang="en-US" sz="3800" dirty="0"/>
          </a:p>
          <a:p>
            <a:pPr marL="0" indent="0" fontAlgn="base">
              <a:buNone/>
            </a:pPr>
            <a:r>
              <a:rPr lang="en-US" sz="3800" dirty="0"/>
              <a:t>Annually at the adoption of the fiscal budget a portion of the anticipated unappropriated reserve derived from funds collected as raw fish tax may be transferred to this fund. </a:t>
            </a:r>
          </a:p>
          <a:p>
            <a:endParaRPr lang="en-US" dirty="0"/>
          </a:p>
        </p:txBody>
      </p:sp>
      <p:sp>
        <p:nvSpPr>
          <p:cNvPr id="4" name="Rectangle 3"/>
          <p:cNvSpPr/>
          <p:nvPr/>
        </p:nvSpPr>
        <p:spPr>
          <a:xfrm>
            <a:off x="0" y="6318459"/>
            <a:ext cx="2434834" cy="369332"/>
          </a:xfrm>
          <a:prstGeom prst="rect">
            <a:avLst/>
          </a:prstGeom>
        </p:spPr>
        <p:txBody>
          <a:bodyPr wrap="none">
            <a:spAutoFit/>
          </a:bodyPr>
          <a:lstStyle/>
          <a:p>
            <a:r>
              <a:rPr lang="en-US" dirty="0"/>
              <a:t>EXHIBIT </a:t>
            </a:r>
            <a:r>
              <a:rPr lang="en-US" dirty="0" smtClean="0"/>
              <a:t>D-4 Page 1 of 2 </a:t>
            </a:r>
            <a:endParaRPr lang="en-US" dirty="0"/>
          </a:p>
        </p:txBody>
      </p:sp>
    </p:spTree>
    <p:extLst>
      <p:ext uri="{BB962C8B-B14F-4D97-AF65-F5344CB8AC3E}">
        <p14:creationId xmlns:p14="http://schemas.microsoft.com/office/powerpoint/2010/main" val="25012361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100" b="1" dirty="0"/>
              <a:t>Chapter 4.07 DILLINGHAM MUNICIPAL </a:t>
            </a:r>
            <a:r>
              <a:rPr lang="en-US" sz="2100" b="1" dirty="0" smtClean="0"/>
              <a:t>CODE (Continued)</a:t>
            </a:r>
            <a:r>
              <a:rPr lang="en-US" sz="2100" b="1" dirty="0"/>
              <a:t/>
            </a:r>
            <a:br>
              <a:rPr lang="en-US" sz="2100" b="1" dirty="0"/>
            </a:br>
            <a:r>
              <a:rPr lang="en-US" sz="2100" b="1" dirty="0"/>
              <a:t/>
            </a:r>
            <a:br>
              <a:rPr lang="en-US" sz="2100" b="1" dirty="0"/>
            </a:br>
            <a:r>
              <a:rPr lang="en-US" sz="2400" b="1" dirty="0"/>
              <a:t>REGIONAL FISHERIES IMPROVEMENT FUND</a:t>
            </a:r>
            <a:endParaRPr lang="en-US" sz="2400" dirty="0"/>
          </a:p>
        </p:txBody>
      </p:sp>
      <p:sp>
        <p:nvSpPr>
          <p:cNvPr id="3" name="Rectangle 2"/>
          <p:cNvSpPr/>
          <p:nvPr/>
        </p:nvSpPr>
        <p:spPr>
          <a:xfrm>
            <a:off x="931816" y="1827856"/>
            <a:ext cx="10421983" cy="3647152"/>
          </a:xfrm>
          <a:prstGeom prst="rect">
            <a:avLst/>
          </a:prstGeom>
        </p:spPr>
        <p:txBody>
          <a:bodyPr wrap="square">
            <a:spAutoFit/>
          </a:bodyPr>
          <a:lstStyle/>
          <a:p>
            <a:pPr fontAlgn="base"/>
            <a:r>
              <a:rPr lang="en-US" sz="2100" b="1" dirty="0"/>
              <a:t>4.07.040 Adoption of regional priorities, capital improvements program.</a:t>
            </a:r>
            <a:endParaRPr lang="en-US" sz="2100" dirty="0"/>
          </a:p>
          <a:p>
            <a:pPr fontAlgn="base"/>
            <a:r>
              <a:rPr lang="en-US" sz="2100" dirty="0"/>
              <a:t>The council shall seek input on regional priorities with communities within the Bristol Bay region including </a:t>
            </a:r>
            <a:r>
              <a:rPr lang="en-US" sz="2100" dirty="0" err="1"/>
              <a:t>Aleknagik</a:t>
            </a:r>
            <a:r>
              <a:rPr lang="en-US" sz="2100" dirty="0"/>
              <a:t>, Clark’s Point, </a:t>
            </a:r>
            <a:r>
              <a:rPr lang="en-US" sz="2100" dirty="0" err="1"/>
              <a:t>Ekuk</a:t>
            </a:r>
            <a:r>
              <a:rPr lang="en-US" sz="2100" dirty="0"/>
              <a:t>, </a:t>
            </a:r>
            <a:r>
              <a:rPr lang="en-US" sz="2100" dirty="0" err="1"/>
              <a:t>Ekwok</a:t>
            </a:r>
            <a:r>
              <a:rPr lang="en-US" sz="2100" dirty="0"/>
              <a:t>, </a:t>
            </a:r>
            <a:r>
              <a:rPr lang="en-US" sz="2100" dirty="0" err="1"/>
              <a:t>Koliganek</a:t>
            </a:r>
            <a:r>
              <a:rPr lang="en-US" sz="2100" dirty="0"/>
              <a:t>, </a:t>
            </a:r>
            <a:r>
              <a:rPr lang="en-US" sz="2100" dirty="0" err="1"/>
              <a:t>Manokotak</a:t>
            </a:r>
            <a:r>
              <a:rPr lang="en-US" sz="2100" dirty="0"/>
              <a:t>, New </a:t>
            </a:r>
            <a:r>
              <a:rPr lang="en-US" sz="2100" dirty="0" err="1"/>
              <a:t>Stuyahok</a:t>
            </a:r>
            <a:r>
              <a:rPr lang="en-US" sz="2100" dirty="0"/>
              <a:t> and Portage Creek in conjunction with the adoption of that portion of the city’s fiscal budget to be transferred to this fund. </a:t>
            </a:r>
            <a:endParaRPr lang="en-US" sz="2100" dirty="0" smtClean="0"/>
          </a:p>
          <a:p>
            <a:pPr fontAlgn="base"/>
            <a:endParaRPr lang="en-US" sz="2100" dirty="0"/>
          </a:p>
          <a:p>
            <a:pPr fontAlgn="base"/>
            <a:r>
              <a:rPr lang="en-US" sz="2100" b="1" dirty="0"/>
              <a:t>4.07.050 Use of funds.</a:t>
            </a:r>
            <a:endParaRPr lang="en-US" sz="2100" dirty="0"/>
          </a:p>
          <a:p>
            <a:pPr fontAlgn="base"/>
            <a:r>
              <a:rPr lang="en-US" sz="2100" dirty="0"/>
              <a:t>The council may authorize expenditures from the regional fisheries improvement fund for planning, design and engineering for capital projects that are anticipated to improve the commercial and subsistence fisheries within the city. A commitment of funds may be made by the council to be used for the entire share or the local share requirement. </a:t>
            </a:r>
          </a:p>
        </p:txBody>
      </p:sp>
      <p:sp>
        <p:nvSpPr>
          <p:cNvPr id="4" name="Rectangle 3"/>
          <p:cNvSpPr/>
          <p:nvPr/>
        </p:nvSpPr>
        <p:spPr>
          <a:xfrm>
            <a:off x="0" y="6362003"/>
            <a:ext cx="2381934" cy="369332"/>
          </a:xfrm>
          <a:prstGeom prst="rect">
            <a:avLst/>
          </a:prstGeom>
        </p:spPr>
        <p:txBody>
          <a:bodyPr wrap="none">
            <a:spAutoFit/>
          </a:bodyPr>
          <a:lstStyle/>
          <a:p>
            <a:r>
              <a:rPr lang="en-US" dirty="0"/>
              <a:t>EXHIBIT </a:t>
            </a:r>
            <a:r>
              <a:rPr lang="en-US" dirty="0" smtClean="0"/>
              <a:t>D-4 </a:t>
            </a:r>
            <a:r>
              <a:rPr lang="en-US" dirty="0"/>
              <a:t>Page </a:t>
            </a:r>
            <a:r>
              <a:rPr lang="en-US" dirty="0" smtClean="0"/>
              <a:t>2 </a:t>
            </a:r>
            <a:r>
              <a:rPr lang="en-US" dirty="0"/>
              <a:t>of </a:t>
            </a:r>
            <a:r>
              <a:rPr lang="en-US" dirty="0" smtClean="0"/>
              <a:t>2</a:t>
            </a:r>
            <a:endParaRPr lang="en-US" dirty="0"/>
          </a:p>
        </p:txBody>
      </p:sp>
    </p:spTree>
    <p:extLst>
      <p:ext uri="{BB962C8B-B14F-4D97-AF65-F5344CB8AC3E}">
        <p14:creationId xmlns:p14="http://schemas.microsoft.com/office/powerpoint/2010/main" val="1897849345"/>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3.xml><?xml version="1.0" encoding="utf-8"?>
<a:theme xmlns:a="http://schemas.openxmlformats.org/drawingml/2006/main" name="1_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4.xml><?xml version="1.0" encoding="utf-8"?>
<a:theme xmlns:a="http://schemas.openxmlformats.org/drawingml/2006/main" name="2_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5.xml><?xml version="1.0" encoding="utf-8"?>
<a:theme xmlns:a="http://schemas.openxmlformats.org/drawingml/2006/main" name="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2517</TotalTime>
  <Words>2121</Words>
  <Application>Microsoft Office PowerPoint</Application>
  <PresentationFormat>Widescreen</PresentationFormat>
  <Paragraphs>194</Paragraphs>
  <Slides>34</Slides>
  <Notes>21</Notes>
  <HiddenSlides>0</HiddenSlides>
  <MMClips>0</MMClips>
  <ScaleCrop>false</ScaleCrop>
  <HeadingPairs>
    <vt:vector size="8" baseType="variant">
      <vt:variant>
        <vt:lpstr>Fonts Used</vt:lpstr>
      </vt:variant>
      <vt:variant>
        <vt:i4>9</vt:i4>
      </vt:variant>
      <vt:variant>
        <vt:lpstr>Theme</vt:lpstr>
      </vt:variant>
      <vt:variant>
        <vt:i4>6</vt:i4>
      </vt:variant>
      <vt:variant>
        <vt:lpstr>Embedded OLE Servers</vt:lpstr>
      </vt:variant>
      <vt:variant>
        <vt:i4>3</vt:i4>
      </vt:variant>
      <vt:variant>
        <vt:lpstr>Slide Titles</vt:lpstr>
      </vt:variant>
      <vt:variant>
        <vt:i4>34</vt:i4>
      </vt:variant>
    </vt:vector>
  </HeadingPairs>
  <TitlesOfParts>
    <vt:vector size="52" baseType="lpstr">
      <vt:lpstr>Arial</vt:lpstr>
      <vt:lpstr>Calibri</vt:lpstr>
      <vt:lpstr>Calibri Light</vt:lpstr>
      <vt:lpstr>Franklin Gothic Book</vt:lpstr>
      <vt:lpstr>Franklin Gothic Medium</vt:lpstr>
      <vt:lpstr>Times New Roman</vt:lpstr>
      <vt:lpstr>Tunga</vt:lpstr>
      <vt:lpstr>Verdana</vt:lpstr>
      <vt:lpstr>Wingdings</vt:lpstr>
      <vt:lpstr>Office Theme</vt:lpstr>
      <vt:lpstr>Angles</vt:lpstr>
      <vt:lpstr>1_Angles</vt:lpstr>
      <vt:lpstr>2_Angles</vt:lpstr>
      <vt:lpstr>Cliff</vt:lpstr>
      <vt:lpstr>3_Angles</vt:lpstr>
      <vt:lpstr>Worksheet</vt:lpstr>
      <vt:lpstr>Document</vt:lpstr>
      <vt:lpstr>Acrobat Document</vt:lpstr>
      <vt:lpstr>        City of Dillingham’s Petition to Annex Nushagak Waters  Hearing before the Local Boundary Commission, November 29, 2016 </vt:lpstr>
      <vt:lpstr>PowerPoint Presentation</vt:lpstr>
      <vt:lpstr>Excerpt from Resolution No. 2016-07.   The following capital improvement projects and project funding needs are identified as priorities for the FY2017 State Legislative Request: </vt:lpstr>
      <vt:lpstr>City of Dillingham FY2016 AMENDED BUDGET (As listed in Ord. No. 2016-04) </vt:lpstr>
      <vt:lpstr>FY 2016 AMENDED BUDGET  (As Listed in Ord. No. 2016-04) </vt:lpstr>
      <vt:lpstr>FY 2016 AMENDED BUDGET (As listed in Ord. No. 2016-04 </vt:lpstr>
      <vt:lpstr>FY2016 AMENDED BUDGET (As listed in Ordinance No. 2016-04) </vt:lpstr>
      <vt:lpstr>Chapter 4.07 DILLINGHAM MUNICIPAL CODE  REGIONAL FISHERIES IMPROVEMENT FUND</vt:lpstr>
      <vt:lpstr>Chapter 4.07 DILLINGHAM MUNICIPAL CODE (Continued)  REGIONAL FISHERIES IMPROVEMENT FUND</vt:lpstr>
      <vt:lpstr>PowerPoint Presentation</vt:lpstr>
      <vt:lpstr>PowerPoint Presentation</vt:lpstr>
      <vt:lpstr>The following are important notes to the figures generated for harvests and participation in the Bristol Bay fishing districts: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Whittier SMALL BOAT HARBOR</vt:lpstr>
      <vt:lpstr>              Seward small boat harbor</vt:lpstr>
      <vt:lpstr>Cordova BOAT HARBOR </vt:lpstr>
      <vt:lpstr>Local Boundary Commission</vt:lpstr>
      <vt:lpstr>  3 AAC 110.090(a)  </vt:lpstr>
      <vt:lpstr>  3 AAC 110.090(b)</vt:lpstr>
      <vt:lpstr>  3 AAC 110.100 Character</vt:lpstr>
      <vt:lpstr>  3 AAC 110.110 Resources </vt:lpstr>
      <vt:lpstr>   3 AAC 110.120</vt:lpstr>
      <vt:lpstr>  3 AAC 110.130 Boundaries</vt:lpstr>
      <vt:lpstr> 3 aac 110.130( C)(2) bOUNDARIES</vt:lpstr>
      <vt:lpstr>   3 AAC 110.135  </vt:lpstr>
      <vt:lpstr>   3 AAC 110.970</vt:lpstr>
      <vt:lpstr>   3 AAC 110.981</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HowCity of  Dillingham</dc:title>
  <dc:creator>Janice Williams</dc:creator>
  <cp:lastModifiedBy>Margaret Stroble</cp:lastModifiedBy>
  <cp:revision>79</cp:revision>
  <cp:lastPrinted>2016-11-23T19:17:03Z</cp:lastPrinted>
  <dcterms:created xsi:type="dcterms:W3CDTF">2016-11-09T22:15:28Z</dcterms:created>
  <dcterms:modified xsi:type="dcterms:W3CDTF">2016-11-23T22:47:29Z</dcterms:modified>
</cp:coreProperties>
</file>